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76" r:id="rId4"/>
    <p:sldMasterId id="2147493520" r:id="rId5"/>
    <p:sldMasterId id="2147493540" r:id="rId6"/>
    <p:sldMasterId id="2147493541" r:id="rId7"/>
    <p:sldMasterId id="2147493542" r:id="rId8"/>
    <p:sldMasterId id="2147493549" r:id="rId9"/>
  </p:sldMasterIdLst>
  <p:notesMasterIdLst>
    <p:notesMasterId r:id="rId50"/>
  </p:notesMasterIdLst>
  <p:sldIdLst>
    <p:sldId id="261" r:id="rId10"/>
    <p:sldId id="262" r:id="rId11"/>
    <p:sldId id="270" r:id="rId12"/>
    <p:sldId id="301" r:id="rId13"/>
    <p:sldId id="271" r:id="rId14"/>
    <p:sldId id="299" r:id="rId15"/>
    <p:sldId id="278" r:id="rId16"/>
    <p:sldId id="272" r:id="rId17"/>
    <p:sldId id="274" r:id="rId18"/>
    <p:sldId id="273" r:id="rId19"/>
    <p:sldId id="302" r:id="rId20"/>
    <p:sldId id="280" r:id="rId21"/>
    <p:sldId id="283" r:id="rId22"/>
    <p:sldId id="281" r:id="rId23"/>
    <p:sldId id="290" r:id="rId24"/>
    <p:sldId id="303" r:id="rId25"/>
    <p:sldId id="286" r:id="rId26"/>
    <p:sldId id="282" r:id="rId27"/>
    <p:sldId id="291" r:id="rId28"/>
    <p:sldId id="304" r:id="rId29"/>
    <p:sldId id="288" r:id="rId30"/>
    <p:sldId id="287" r:id="rId31"/>
    <p:sldId id="289" r:id="rId32"/>
    <p:sldId id="293" r:id="rId33"/>
    <p:sldId id="292" r:id="rId34"/>
    <p:sldId id="295" r:id="rId35"/>
    <p:sldId id="312" r:id="rId36"/>
    <p:sldId id="276" r:id="rId37"/>
    <p:sldId id="305" r:id="rId38"/>
    <p:sldId id="307" r:id="rId39"/>
    <p:sldId id="306" r:id="rId40"/>
    <p:sldId id="308" r:id="rId41"/>
    <p:sldId id="311" r:id="rId42"/>
    <p:sldId id="309" r:id="rId43"/>
    <p:sldId id="310" r:id="rId44"/>
    <p:sldId id="314" r:id="rId45"/>
    <p:sldId id="313" r:id="rId46"/>
    <p:sldId id="265" r:id="rId47"/>
    <p:sldId id="300" r:id="rId48"/>
    <p:sldId id="269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766"/>
    <a:srgbClr val="E8E8E4"/>
    <a:srgbClr val="98239C"/>
    <a:srgbClr val="29BBD9"/>
    <a:srgbClr val="30302F"/>
    <a:srgbClr val="2D2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878" autoAdjust="0"/>
  </p:normalViewPr>
  <p:slideViewPr>
    <p:cSldViewPr snapToGrid="0" snapToObjects="1">
      <p:cViewPr>
        <p:scale>
          <a:sx n="98" d="100"/>
          <a:sy n="98" d="100"/>
        </p:scale>
        <p:origin x="956" y="360"/>
      </p:cViewPr>
      <p:guideLst>
        <p:guide orient="horz" pos="1620"/>
        <p:guide pos="288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8" Type="http://schemas.openxmlformats.org/officeDocument/2006/relationships/slideMaster" Target="slideMasters/slideMaster5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6C855-4866-EE45-9395-414D3506DAAD}" type="datetimeFigureOut">
              <a:rPr lang="nb-NO" smtClean="0"/>
              <a:t>01.02.2018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EF0A-6B93-4847-BC8F-E0E83BE3CFA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44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4604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04841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O</a:t>
            </a:r>
          </a:p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68146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1 – NTLM LEAK WITH PICTURE IN MAIL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99268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1 – NTLM LEAK WITH PICTURE IN MAIL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004728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2 – NTLM LEAK WITH DOCX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983634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21677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702196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3 – PHISHING MAIL - EMPIRE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320624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3 – PHISHING MAIL - EMPIRE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729765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690406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O/K</a:t>
            </a:r>
          </a:p>
        </p:txBody>
      </p:sp>
    </p:spTree>
    <p:extLst>
      <p:ext uri="{BB962C8B-B14F-4D97-AF65-F5344CB8AC3E}">
        <p14:creationId xmlns:p14="http://schemas.microsoft.com/office/powerpoint/2010/main" val="1781122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054830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4 – </a:t>
            </a:r>
            <a:r>
              <a:rPr lang="nb-NO" b="1" dirty="0" err="1"/>
              <a:t>DDEAuto</a:t>
            </a:r>
            <a:r>
              <a:rPr lang="nb-NO" b="1" dirty="0"/>
              <a:t> - EMPIRE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356179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4 – </a:t>
            </a:r>
            <a:r>
              <a:rPr lang="nb-NO" b="1" dirty="0" err="1"/>
              <a:t>DDEAuto</a:t>
            </a:r>
            <a:r>
              <a:rPr lang="nb-NO" b="1" dirty="0"/>
              <a:t> - Empire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1899093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332529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Challenges:</a:t>
            </a:r>
          </a:p>
          <a:p>
            <a:r>
              <a:rPr lang="nb-NO" b="0" dirty="0"/>
              <a:t>Macros </a:t>
            </a:r>
            <a:r>
              <a:rPr lang="nb-NO" b="0" dirty="0" err="1"/>
              <a:t>can</a:t>
            </a:r>
            <a:r>
              <a:rPr lang="nb-NO" b="0" dirty="0"/>
              <a:t> </a:t>
            </a:r>
            <a:r>
              <a:rPr lang="nb-NO" b="0" dirty="0" err="1"/>
              <a:t>execute</a:t>
            </a:r>
            <a:r>
              <a:rPr lang="nb-NO" b="0" dirty="0"/>
              <a:t> </a:t>
            </a:r>
            <a:r>
              <a:rPr lang="nb-NO" b="0" dirty="0" err="1"/>
              <a:t>code</a:t>
            </a:r>
            <a:endParaRPr lang="nb-NO" b="0" dirty="0"/>
          </a:p>
          <a:p>
            <a:r>
              <a:rPr lang="nb-NO" b="0" dirty="0" err="1"/>
              <a:t>Commonly</a:t>
            </a:r>
            <a:r>
              <a:rPr lang="nb-NO" b="0" dirty="0"/>
              <a:t> used for </a:t>
            </a:r>
            <a:r>
              <a:rPr lang="nb-NO" b="0" dirty="0" err="1"/>
              <a:t>producitivity</a:t>
            </a:r>
            <a:endParaRPr lang="nb-NO" b="0" dirty="0"/>
          </a:p>
          <a:p>
            <a:r>
              <a:rPr lang="nb-NO" b="0" dirty="0"/>
              <a:t>Users not </a:t>
            </a:r>
            <a:r>
              <a:rPr lang="nb-NO" b="0" dirty="0" err="1"/>
              <a:t>familiar</a:t>
            </a:r>
            <a:r>
              <a:rPr lang="nb-NO" b="0" dirty="0"/>
              <a:t> </a:t>
            </a:r>
            <a:r>
              <a:rPr lang="nb-NO" b="0" dirty="0" err="1"/>
              <a:t>with</a:t>
            </a:r>
            <a:r>
              <a:rPr lang="nb-NO" b="0" dirty="0"/>
              <a:t> risk</a:t>
            </a:r>
          </a:p>
          <a:p>
            <a:r>
              <a:rPr lang="nb-NO" b="0" dirty="0"/>
              <a:t> - and </a:t>
            </a:r>
            <a:r>
              <a:rPr lang="nb-NO" b="0" dirty="0" err="1"/>
              <a:t>who</a:t>
            </a:r>
            <a:r>
              <a:rPr lang="nb-NO" b="0" dirty="0"/>
              <a:t> </a:t>
            </a:r>
            <a:r>
              <a:rPr lang="nb-NO" b="0" dirty="0" err="1"/>
              <a:t>are</a:t>
            </a:r>
            <a:r>
              <a:rPr lang="nb-NO" b="0" dirty="0"/>
              <a:t> </a:t>
            </a:r>
            <a:r>
              <a:rPr lang="nb-NO" b="0" dirty="0" err="1"/>
              <a:t>they</a:t>
            </a:r>
            <a:r>
              <a:rPr lang="nb-NO" b="0" dirty="0"/>
              <a:t> to </a:t>
            </a:r>
            <a:r>
              <a:rPr lang="nb-NO" b="0" dirty="0" err="1"/>
              <a:t>choose</a:t>
            </a:r>
            <a:r>
              <a:rPr lang="nb-NO" b="0" dirty="0"/>
              <a:t> </a:t>
            </a:r>
            <a:r>
              <a:rPr lang="nb-NO" b="0" dirty="0" err="1"/>
              <a:t>whether</a:t>
            </a:r>
            <a:r>
              <a:rPr lang="nb-NO" b="0" dirty="0"/>
              <a:t> </a:t>
            </a:r>
            <a:r>
              <a:rPr lang="nb-NO" b="0" dirty="0" err="1"/>
              <a:t>code</a:t>
            </a:r>
            <a:r>
              <a:rPr lang="nb-NO" b="0" dirty="0"/>
              <a:t> </a:t>
            </a:r>
            <a:r>
              <a:rPr lang="nb-NO" b="0" dirty="0" err="1"/>
              <a:t>should</a:t>
            </a:r>
            <a:r>
              <a:rPr lang="nb-NO" b="0" dirty="0"/>
              <a:t> be </a:t>
            </a:r>
            <a:r>
              <a:rPr lang="nb-NO" b="0" dirty="0" err="1"/>
              <a:t>allowed</a:t>
            </a:r>
            <a:r>
              <a:rPr lang="nb-NO" b="0" dirty="0"/>
              <a:t> to run or not?</a:t>
            </a:r>
          </a:p>
          <a:p>
            <a:r>
              <a:rPr lang="nb-NO" b="0" dirty="0"/>
              <a:t>- </a:t>
            </a:r>
            <a:r>
              <a:rPr lang="nb-NO" b="0" dirty="0" err="1"/>
              <a:t>Allowing</a:t>
            </a:r>
            <a:r>
              <a:rPr lang="nb-NO" b="0" dirty="0"/>
              <a:t> end </a:t>
            </a:r>
            <a:r>
              <a:rPr lang="nb-NO" b="0" dirty="0" err="1"/>
              <a:t>users</a:t>
            </a:r>
            <a:r>
              <a:rPr lang="nb-NO" b="0" dirty="0"/>
              <a:t> to </a:t>
            </a:r>
            <a:r>
              <a:rPr lang="nb-NO" b="0" dirty="0" err="1"/>
              <a:t>decide</a:t>
            </a:r>
            <a:r>
              <a:rPr lang="nb-NO" b="0" dirty="0"/>
              <a:t> </a:t>
            </a:r>
            <a:r>
              <a:rPr lang="nb-NO" b="0" dirty="0" err="1"/>
              <a:t>if</a:t>
            </a:r>
            <a:r>
              <a:rPr lang="nb-NO" b="0" dirty="0"/>
              <a:t> </a:t>
            </a:r>
            <a:r>
              <a:rPr lang="nb-NO" b="0" dirty="0" err="1"/>
              <a:t>code</a:t>
            </a:r>
            <a:r>
              <a:rPr lang="nb-NO" b="0" dirty="0"/>
              <a:t> </a:t>
            </a:r>
            <a:r>
              <a:rPr lang="nb-NO" b="0" dirty="0" err="1"/>
              <a:t>should</a:t>
            </a:r>
            <a:r>
              <a:rPr lang="nb-NO" b="0" dirty="0"/>
              <a:t> run or not </a:t>
            </a:r>
            <a:r>
              <a:rPr lang="nb-NO" b="0" dirty="0" err="1"/>
              <a:t>isnt</a:t>
            </a:r>
            <a:r>
              <a:rPr lang="nb-NO" b="0" dirty="0"/>
              <a:t> a </a:t>
            </a:r>
            <a:r>
              <a:rPr lang="nb-NO" b="0" dirty="0" err="1"/>
              <a:t>good</a:t>
            </a:r>
            <a:r>
              <a:rPr lang="nb-NO" b="0" dirty="0"/>
              <a:t> </a:t>
            </a:r>
            <a:r>
              <a:rPr lang="nb-NO" b="0" dirty="0" err="1"/>
              <a:t>idea</a:t>
            </a:r>
            <a:r>
              <a:rPr lang="nb-NO" b="0" dirty="0"/>
              <a:t>.</a:t>
            </a:r>
          </a:p>
          <a:p>
            <a:r>
              <a:rPr lang="nb-NO" b="0" dirty="0"/>
              <a:t>Users </a:t>
            </a:r>
            <a:r>
              <a:rPr lang="nb-NO" b="0" dirty="0" err="1"/>
              <a:t>ignore</a:t>
            </a:r>
            <a:r>
              <a:rPr lang="nb-NO" b="0" dirty="0"/>
              <a:t> </a:t>
            </a:r>
            <a:r>
              <a:rPr lang="nb-NO" b="0" dirty="0" err="1"/>
              <a:t>security</a:t>
            </a:r>
            <a:r>
              <a:rPr lang="nb-NO" b="0" dirty="0"/>
              <a:t> </a:t>
            </a:r>
            <a:r>
              <a:rPr lang="nb-NO" b="0" dirty="0" err="1"/>
              <a:t>warnings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750610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Challenges:</a:t>
            </a:r>
          </a:p>
          <a:p>
            <a:r>
              <a:rPr lang="nb-NO" b="0" dirty="0"/>
              <a:t>Macros </a:t>
            </a:r>
            <a:r>
              <a:rPr lang="nb-NO" b="0" dirty="0" err="1"/>
              <a:t>can</a:t>
            </a:r>
            <a:r>
              <a:rPr lang="nb-NO" b="0" dirty="0"/>
              <a:t> </a:t>
            </a:r>
            <a:r>
              <a:rPr lang="nb-NO" b="0" dirty="0" err="1"/>
              <a:t>execute</a:t>
            </a:r>
            <a:r>
              <a:rPr lang="nb-NO" b="0" dirty="0"/>
              <a:t> </a:t>
            </a:r>
            <a:r>
              <a:rPr lang="nb-NO" b="0" dirty="0" err="1"/>
              <a:t>code</a:t>
            </a:r>
            <a:endParaRPr lang="nb-NO" b="0" dirty="0"/>
          </a:p>
          <a:p>
            <a:r>
              <a:rPr lang="nb-NO" b="0" dirty="0" err="1"/>
              <a:t>Commonly</a:t>
            </a:r>
            <a:r>
              <a:rPr lang="nb-NO" b="0" dirty="0"/>
              <a:t> used for </a:t>
            </a:r>
            <a:r>
              <a:rPr lang="nb-NO" b="0" dirty="0" err="1"/>
              <a:t>producitivity</a:t>
            </a:r>
            <a:endParaRPr lang="nb-NO" b="0" dirty="0"/>
          </a:p>
          <a:p>
            <a:r>
              <a:rPr lang="nb-NO" b="0" dirty="0"/>
              <a:t>Users not </a:t>
            </a:r>
            <a:r>
              <a:rPr lang="nb-NO" b="0" dirty="0" err="1"/>
              <a:t>familiar</a:t>
            </a:r>
            <a:r>
              <a:rPr lang="nb-NO" b="0" dirty="0"/>
              <a:t> </a:t>
            </a:r>
            <a:r>
              <a:rPr lang="nb-NO" b="0" dirty="0" err="1"/>
              <a:t>with</a:t>
            </a:r>
            <a:r>
              <a:rPr lang="nb-NO" b="0" dirty="0"/>
              <a:t> risk</a:t>
            </a:r>
          </a:p>
          <a:p>
            <a:r>
              <a:rPr lang="nb-NO" b="0" dirty="0"/>
              <a:t>Users </a:t>
            </a:r>
            <a:r>
              <a:rPr lang="nb-NO" b="0" dirty="0" err="1"/>
              <a:t>ignore</a:t>
            </a:r>
            <a:r>
              <a:rPr lang="nb-NO" b="0" dirty="0"/>
              <a:t> </a:t>
            </a:r>
            <a:r>
              <a:rPr lang="nb-NO" b="0" dirty="0" err="1"/>
              <a:t>security</a:t>
            </a:r>
            <a:r>
              <a:rPr lang="nb-NO" b="0" dirty="0"/>
              <a:t> </a:t>
            </a:r>
            <a:r>
              <a:rPr lang="nb-NO" b="0" dirty="0" err="1"/>
              <a:t>warnings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779856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96753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dirty="0"/>
              <a:t>DEMO DEFENSE KARIM</a:t>
            </a:r>
          </a:p>
        </p:txBody>
      </p:sp>
    </p:spTree>
    <p:extLst>
      <p:ext uri="{BB962C8B-B14F-4D97-AF65-F5344CB8AC3E}">
        <p14:creationId xmlns:p14="http://schemas.microsoft.com/office/powerpoint/2010/main" val="340211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 err="1"/>
              <a:t>shell</a:t>
            </a:r>
            <a:r>
              <a:rPr lang="nb-NO" b="1" dirty="0"/>
              <a:t> type c:\windows\panther\unattend.xml</a:t>
            </a:r>
          </a:p>
          <a:p>
            <a:endParaRPr lang="nb-NO" b="1" dirty="0"/>
          </a:p>
          <a:p>
            <a:r>
              <a:rPr lang="nb-NO" b="1" dirty="0" err="1"/>
              <a:t>usemodule</a:t>
            </a:r>
            <a:r>
              <a:rPr lang="nb-NO" b="1" dirty="0"/>
              <a:t> management/</a:t>
            </a:r>
            <a:r>
              <a:rPr lang="nb-NO" b="1" dirty="0" err="1"/>
              <a:t>spawnas</a:t>
            </a:r>
            <a:endParaRPr lang="nb-NO" b="1" dirty="0"/>
          </a:p>
          <a:p>
            <a:r>
              <a:rPr lang="nb-NO" b="1" dirty="0" err="1"/>
              <a:t>set</a:t>
            </a:r>
            <a:r>
              <a:rPr lang="nb-NO" b="1" dirty="0"/>
              <a:t> </a:t>
            </a:r>
            <a:r>
              <a:rPr lang="nb-NO" b="1" dirty="0" err="1"/>
              <a:t>Username</a:t>
            </a:r>
            <a:r>
              <a:rPr lang="nb-NO" b="1" dirty="0"/>
              <a:t> Administrator</a:t>
            </a:r>
          </a:p>
          <a:p>
            <a:r>
              <a:rPr lang="nb-NO" b="1" dirty="0"/>
              <a:t>Set </a:t>
            </a:r>
            <a:r>
              <a:rPr lang="nb-NO" b="1" dirty="0" err="1"/>
              <a:t>Password</a:t>
            </a:r>
            <a:r>
              <a:rPr lang="nb-NO" b="1" dirty="0"/>
              <a:t> SpiceGirls1!</a:t>
            </a:r>
          </a:p>
          <a:p>
            <a:r>
              <a:rPr lang="nb-NO" b="1" dirty="0"/>
              <a:t>Set </a:t>
            </a:r>
            <a:r>
              <a:rPr lang="nb-NO" b="1" dirty="0" err="1"/>
              <a:t>Listener</a:t>
            </a:r>
            <a:r>
              <a:rPr lang="nb-NO" b="1" dirty="0"/>
              <a:t> </a:t>
            </a:r>
            <a:r>
              <a:rPr lang="nb-NO" b="1" dirty="0" err="1"/>
              <a:t>https</a:t>
            </a:r>
            <a:endParaRPr lang="nb-NO" b="1" dirty="0"/>
          </a:p>
          <a:p>
            <a:endParaRPr lang="nb-NO" b="1" dirty="0"/>
          </a:p>
          <a:p>
            <a:r>
              <a:rPr lang="nb-NO" b="1" dirty="0" err="1"/>
              <a:t>usemodule</a:t>
            </a:r>
            <a:r>
              <a:rPr lang="nb-NO" b="1" dirty="0"/>
              <a:t> </a:t>
            </a:r>
            <a:r>
              <a:rPr lang="nb-NO" b="1" dirty="0" err="1"/>
              <a:t>lateral_movement</a:t>
            </a:r>
            <a:r>
              <a:rPr lang="nb-NO" b="1" dirty="0"/>
              <a:t>/</a:t>
            </a:r>
            <a:r>
              <a:rPr lang="nb-NO" b="1" dirty="0" err="1"/>
              <a:t>invoke_wmi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575201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200729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Oddvar introduces </a:t>
            </a:r>
            <a:r>
              <a:rPr lang="nb-NO" dirty="0" err="1"/>
              <a:t>himself</a:t>
            </a:r>
            <a:r>
              <a:rPr lang="nb-NO" dirty="0"/>
              <a:t>, briefly </a:t>
            </a:r>
            <a:r>
              <a:rPr lang="nb-NO" dirty="0" err="1"/>
              <a:t>explains</a:t>
            </a:r>
            <a:r>
              <a:rPr lang="nb-NO" dirty="0"/>
              <a:t> </a:t>
            </a:r>
            <a:r>
              <a:rPr lang="nb-NO" dirty="0" err="1"/>
              <a:t>what</a:t>
            </a:r>
            <a:r>
              <a:rPr lang="nb-NO" dirty="0"/>
              <a:t>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works</a:t>
            </a:r>
            <a:r>
              <a:rPr lang="nb-NO" dirty="0"/>
              <a:t> </a:t>
            </a:r>
            <a:r>
              <a:rPr lang="nb-NO" dirty="0" err="1"/>
              <a:t>with</a:t>
            </a:r>
            <a:r>
              <a:rPr lang="nb-NO" dirty="0"/>
              <a:t>,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security</a:t>
            </a:r>
            <a:r>
              <a:rPr lang="nb-NO" dirty="0"/>
              <a:t>, </a:t>
            </a:r>
            <a:r>
              <a:rPr lang="nb-NO" dirty="0" err="1"/>
              <a:t>position</a:t>
            </a:r>
            <a:r>
              <a:rPr lang="nb-NO" dirty="0"/>
              <a:t> and </a:t>
            </a:r>
            <a:r>
              <a:rPr lang="nb-NO" dirty="0" err="1"/>
              <a:t>experience</a:t>
            </a:r>
            <a:r>
              <a:rPr lang="nb-NO" dirty="0"/>
              <a:t>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Karim:</a:t>
            </a:r>
          </a:p>
          <a:p>
            <a:pPr marL="0" indent="0">
              <a:buNone/>
            </a:pPr>
            <a:r>
              <a:rPr lang="nb-NO" dirty="0"/>
              <a:t>My </a:t>
            </a:r>
            <a:r>
              <a:rPr lang="nb-NO" dirty="0" err="1"/>
              <a:t>name</a:t>
            </a:r>
            <a:r>
              <a:rPr lang="nb-NO" dirty="0"/>
              <a:t> is Karim El-Mel-Ha-Wee, </a:t>
            </a:r>
            <a:r>
              <a:rPr lang="nb-NO" dirty="0" err="1"/>
              <a:t>good</a:t>
            </a:r>
            <a:r>
              <a:rPr lang="nb-NO" dirty="0"/>
              <a:t> </a:t>
            </a:r>
            <a:r>
              <a:rPr lang="nb-NO" dirty="0" err="1"/>
              <a:t>luck</a:t>
            </a:r>
            <a:r>
              <a:rPr lang="nb-NO" dirty="0"/>
              <a:t> spelling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btw</a:t>
            </a:r>
            <a:r>
              <a:rPr lang="nb-NO" dirty="0"/>
              <a:t>... I </a:t>
            </a:r>
            <a:r>
              <a:rPr lang="nb-NO" dirty="0" err="1"/>
              <a:t>work</a:t>
            </a:r>
            <a:r>
              <a:rPr lang="nb-NO" dirty="0"/>
              <a:t> as </a:t>
            </a:r>
            <a:r>
              <a:rPr lang="nb-NO" dirty="0" err="1"/>
              <a:t>aT</a:t>
            </a:r>
            <a:r>
              <a:rPr lang="nb-NO" dirty="0"/>
              <a:t> </a:t>
            </a:r>
            <a:r>
              <a:rPr lang="nb-NO" dirty="0" err="1"/>
              <a:t>echnical</a:t>
            </a:r>
            <a:r>
              <a:rPr lang="nb-NO" dirty="0"/>
              <a:t> Architect in </a:t>
            </a:r>
            <a:r>
              <a:rPr lang="nb-NO" dirty="0" err="1"/>
              <a:t>Advania</a:t>
            </a:r>
            <a:r>
              <a:rPr lang="nb-NO" dirty="0"/>
              <a:t>, </a:t>
            </a:r>
            <a:r>
              <a:rPr lang="nb-NO" dirty="0" err="1"/>
              <a:t>helping</a:t>
            </a:r>
            <a:r>
              <a:rPr lang="nb-NO" dirty="0"/>
              <a:t> </a:t>
            </a:r>
            <a:r>
              <a:rPr lang="nb-NO" dirty="0" err="1"/>
              <a:t>orgs</a:t>
            </a:r>
            <a:r>
              <a:rPr lang="nb-NO" dirty="0"/>
              <a:t>. </a:t>
            </a:r>
            <a:r>
              <a:rPr lang="nb-NO" dirty="0" err="1"/>
              <a:t>Implement</a:t>
            </a:r>
            <a:r>
              <a:rPr lang="nb-NO" dirty="0"/>
              <a:t> defensive </a:t>
            </a:r>
            <a:r>
              <a:rPr lang="nb-NO" dirty="0" err="1"/>
              <a:t>security</a:t>
            </a:r>
            <a:r>
              <a:rPr lang="nb-NO" dirty="0"/>
              <a:t> </a:t>
            </a:r>
            <a:r>
              <a:rPr lang="nb-NO" dirty="0" err="1"/>
              <a:t>measures</a:t>
            </a:r>
            <a:r>
              <a:rPr lang="nb-NO" dirty="0"/>
              <a:t> and </a:t>
            </a:r>
            <a:r>
              <a:rPr lang="nb-NO" dirty="0" err="1"/>
              <a:t>cloud</a:t>
            </a:r>
            <a:r>
              <a:rPr lang="nb-NO" dirty="0"/>
              <a:t> </a:t>
            </a:r>
            <a:r>
              <a:rPr lang="nb-NO" dirty="0" err="1"/>
              <a:t>infrastructure</a:t>
            </a:r>
            <a:r>
              <a:rPr lang="nb-NO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76736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DEMO VIDEO 4 – </a:t>
            </a:r>
            <a:r>
              <a:rPr lang="nb-NO" b="1" dirty="0" err="1"/>
              <a:t>DDEAuto</a:t>
            </a:r>
            <a:r>
              <a:rPr lang="nb-NO" b="1" dirty="0"/>
              <a:t> - EMPIRE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8491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124993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026439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7875071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932094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276371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305412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459470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49860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8654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675007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7231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Oddvar</a:t>
            </a:r>
          </a:p>
          <a:p>
            <a:r>
              <a:rPr lang="nb-NO" b="1" dirty="0" err="1"/>
              <a:t>Methodology</a:t>
            </a:r>
            <a:r>
              <a:rPr lang="nb-NO" b="1" dirty="0"/>
              <a:t>:/Prove </a:t>
            </a:r>
            <a:r>
              <a:rPr lang="nb-NO" b="1" dirty="0" err="1"/>
              <a:t>effective</a:t>
            </a:r>
            <a:r>
              <a:rPr lang="nb-NO" b="1" dirty="0"/>
              <a:t> </a:t>
            </a:r>
            <a:r>
              <a:rPr lang="nb-NO" b="1" dirty="0" err="1"/>
              <a:t>security</a:t>
            </a:r>
            <a:r>
              <a:rPr lang="nb-NO" b="1" dirty="0"/>
              <a:t> </a:t>
            </a:r>
            <a:r>
              <a:rPr lang="nb-NO" b="1" dirty="0" err="1"/>
              <a:t>measures</a:t>
            </a:r>
            <a:endParaRPr lang="nb-NO" b="1" dirty="0"/>
          </a:p>
          <a:p>
            <a:r>
              <a:rPr lang="nb-NO" b="1" dirty="0" err="1"/>
              <a:t>Backup</a:t>
            </a:r>
            <a:r>
              <a:rPr lang="nb-NO" b="1" dirty="0"/>
              <a:t> </a:t>
            </a:r>
            <a:r>
              <a:rPr lang="nb-NO" b="1" dirty="0" err="1"/>
              <a:t>vs</a:t>
            </a:r>
            <a:r>
              <a:rPr lang="nb-NO" b="1" dirty="0"/>
              <a:t> Antivirus</a:t>
            </a:r>
          </a:p>
          <a:p>
            <a:r>
              <a:rPr lang="nb-NO" b="0" dirty="0" err="1"/>
              <a:t>Implementing</a:t>
            </a:r>
            <a:r>
              <a:rPr lang="nb-NO" b="0" dirty="0"/>
              <a:t> and </a:t>
            </a:r>
            <a:r>
              <a:rPr lang="nb-NO" b="0" dirty="0" err="1"/>
              <a:t>practicing</a:t>
            </a:r>
            <a:r>
              <a:rPr lang="nb-NO" b="0" dirty="0"/>
              <a:t> </a:t>
            </a:r>
            <a:r>
              <a:rPr lang="nb-NO" b="0" dirty="0" err="1"/>
              <a:t>security</a:t>
            </a:r>
            <a:r>
              <a:rPr lang="nb-NO" b="0" dirty="0"/>
              <a:t> in Windows, by </a:t>
            </a:r>
            <a:r>
              <a:rPr lang="nb-NO" b="0" dirty="0" err="1"/>
              <a:t>actually</a:t>
            </a:r>
            <a:r>
              <a:rPr lang="nb-NO" b="0" dirty="0"/>
              <a:t> </a:t>
            </a:r>
            <a:r>
              <a:rPr lang="nb-NO" b="0" dirty="0" err="1"/>
              <a:t>challenging</a:t>
            </a:r>
            <a:r>
              <a:rPr lang="nb-NO" b="0" dirty="0"/>
              <a:t>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security</a:t>
            </a:r>
            <a:r>
              <a:rPr lang="nb-NO" b="0" dirty="0"/>
              <a:t> </a:t>
            </a:r>
            <a:r>
              <a:rPr lang="nb-NO" b="0" dirty="0" err="1"/>
              <a:t>measures</a:t>
            </a:r>
            <a:r>
              <a:rPr lang="nb-NO" b="0" dirty="0"/>
              <a:t> </a:t>
            </a:r>
            <a:r>
              <a:rPr lang="nb-NO" b="0" dirty="0" err="1"/>
              <a:t>implemented</a:t>
            </a:r>
            <a:r>
              <a:rPr lang="nb-NO" b="0" dirty="0"/>
              <a:t>. </a:t>
            </a:r>
          </a:p>
          <a:p>
            <a:endParaRPr lang="nb-NO" b="0" dirty="0"/>
          </a:p>
          <a:p>
            <a:r>
              <a:rPr lang="nb-NO" b="1" dirty="0" err="1"/>
              <a:t>Assumption</a:t>
            </a:r>
            <a:r>
              <a:rPr lang="nb-NO" b="1" dirty="0"/>
              <a:t>:</a:t>
            </a:r>
          </a:p>
          <a:p>
            <a:r>
              <a:rPr lang="nb-NO" b="0" dirty="0" err="1"/>
              <a:t>Assumption</a:t>
            </a:r>
            <a:r>
              <a:rPr lang="nb-NO" b="0" dirty="0"/>
              <a:t> is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mother</a:t>
            </a:r>
            <a:r>
              <a:rPr lang="nb-NO" b="0" dirty="0"/>
              <a:t> </a:t>
            </a:r>
            <a:r>
              <a:rPr lang="nb-NO" b="0" dirty="0" err="1"/>
              <a:t>of</a:t>
            </a:r>
            <a:r>
              <a:rPr lang="nb-NO" b="0" dirty="0"/>
              <a:t> all </a:t>
            </a:r>
            <a:r>
              <a:rPr lang="nb-NO" b="0" dirty="0" err="1"/>
              <a:t>fuckups</a:t>
            </a:r>
            <a:r>
              <a:rPr lang="nb-NO" b="0" dirty="0"/>
              <a:t>, </a:t>
            </a:r>
            <a:r>
              <a:rPr lang="nb-NO" b="0" dirty="0" err="1"/>
              <a:t>who</a:t>
            </a:r>
            <a:r>
              <a:rPr lang="nb-NO" b="0" dirty="0"/>
              <a:t> </a:t>
            </a:r>
            <a:r>
              <a:rPr lang="nb-NO" b="0" dirty="0" err="1"/>
              <a:t>would</a:t>
            </a:r>
            <a:r>
              <a:rPr lang="nb-NO" b="0" dirty="0"/>
              <a:t> have </a:t>
            </a:r>
            <a:r>
              <a:rPr lang="nb-NO" b="0" dirty="0" err="1"/>
              <a:t>assumed</a:t>
            </a:r>
            <a:r>
              <a:rPr lang="nb-NO" b="0" dirty="0"/>
              <a:t> </a:t>
            </a:r>
            <a:r>
              <a:rPr lang="nb-NO" b="0" dirty="0" err="1"/>
              <a:t>root</a:t>
            </a:r>
            <a:r>
              <a:rPr lang="nb-NO" b="0" dirty="0"/>
              <a:t> </a:t>
            </a:r>
            <a:r>
              <a:rPr lang="nb-NO" b="0" dirty="0" err="1"/>
              <a:t>password</a:t>
            </a:r>
            <a:r>
              <a:rPr lang="nb-NO" b="0" dirty="0"/>
              <a:t> for all </a:t>
            </a:r>
            <a:r>
              <a:rPr lang="nb-NO" b="0" dirty="0" err="1"/>
              <a:t>Mac’s</a:t>
            </a:r>
            <a:r>
              <a:rPr lang="nb-NO" b="0" dirty="0"/>
              <a:t> </a:t>
            </a:r>
            <a:r>
              <a:rPr lang="nb-NO" b="0" dirty="0" err="1"/>
              <a:t>were</a:t>
            </a:r>
            <a:r>
              <a:rPr lang="nb-NO" b="0" dirty="0"/>
              <a:t> blank for so </a:t>
            </a:r>
            <a:r>
              <a:rPr lang="nb-NO" b="0" dirty="0" err="1"/>
              <a:t>many</a:t>
            </a:r>
            <a:r>
              <a:rPr lang="nb-NO" b="0" dirty="0"/>
              <a:t> </a:t>
            </a:r>
            <a:r>
              <a:rPr lang="nb-NO" b="0" dirty="0" err="1"/>
              <a:t>years</a:t>
            </a:r>
            <a:r>
              <a:rPr lang="nb-NO" b="0" dirty="0"/>
              <a:t>? </a:t>
            </a:r>
            <a:r>
              <a:rPr lang="nb-NO" b="0" dirty="0" err="1"/>
              <a:t>Often</a:t>
            </a:r>
            <a:r>
              <a:rPr lang="nb-NO" b="0" dirty="0"/>
              <a:t> </a:t>
            </a:r>
            <a:r>
              <a:rPr lang="nb-NO" b="0" dirty="0" err="1"/>
              <a:t>we</a:t>
            </a:r>
            <a:r>
              <a:rPr lang="nb-NO" b="0" dirty="0"/>
              <a:t> </a:t>
            </a:r>
            <a:r>
              <a:rPr lang="nb-NO" b="0" dirty="0" err="1"/>
              <a:t>implement</a:t>
            </a:r>
            <a:r>
              <a:rPr lang="nb-NO" b="0" dirty="0"/>
              <a:t> </a:t>
            </a:r>
            <a:r>
              <a:rPr lang="nb-NO" b="0" dirty="0" err="1"/>
              <a:t>measures</a:t>
            </a:r>
            <a:r>
              <a:rPr lang="nb-NO" b="0" dirty="0"/>
              <a:t> in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belief</a:t>
            </a:r>
            <a:r>
              <a:rPr lang="nb-NO" b="0" dirty="0"/>
              <a:t> </a:t>
            </a:r>
            <a:r>
              <a:rPr lang="nb-NO" b="0" dirty="0" err="1"/>
              <a:t>that</a:t>
            </a:r>
            <a:r>
              <a:rPr lang="nb-NO" b="0" dirty="0"/>
              <a:t> </a:t>
            </a:r>
            <a:r>
              <a:rPr lang="nb-NO" b="0" dirty="0" err="1"/>
              <a:t>something</a:t>
            </a:r>
            <a:r>
              <a:rPr lang="nb-NO" b="0" dirty="0"/>
              <a:t> is accepted as true or </a:t>
            </a:r>
            <a:r>
              <a:rPr lang="nb-NO" b="0" dirty="0" err="1"/>
              <a:t>certain</a:t>
            </a:r>
            <a:r>
              <a:rPr lang="nb-NO" b="0" dirty="0"/>
              <a:t> to be.</a:t>
            </a:r>
          </a:p>
          <a:p>
            <a:r>
              <a:rPr lang="nb-NO" b="1" dirty="0"/>
              <a:t>Q:</a:t>
            </a:r>
            <a:r>
              <a:rPr lang="nb-NO" b="0" dirty="0"/>
              <a:t> How </a:t>
            </a:r>
            <a:r>
              <a:rPr lang="nb-NO" b="0" dirty="0" err="1"/>
              <a:t>many</a:t>
            </a:r>
            <a:r>
              <a:rPr lang="nb-NO" b="0" dirty="0"/>
              <a:t> </a:t>
            </a:r>
            <a:r>
              <a:rPr lang="nb-NO" b="0" dirty="0" err="1"/>
              <a:t>of</a:t>
            </a:r>
            <a:r>
              <a:rPr lang="nb-NO" b="0" dirty="0"/>
              <a:t> </a:t>
            </a:r>
            <a:r>
              <a:rPr lang="nb-NO" b="0" dirty="0" err="1"/>
              <a:t>you</a:t>
            </a:r>
            <a:r>
              <a:rPr lang="nb-NO" b="0" dirty="0"/>
              <a:t> have </a:t>
            </a:r>
            <a:r>
              <a:rPr lang="nb-NO" b="0" dirty="0" err="1"/>
              <a:t>actually</a:t>
            </a:r>
            <a:r>
              <a:rPr lang="nb-NO" b="0" dirty="0"/>
              <a:t> </a:t>
            </a:r>
            <a:r>
              <a:rPr lang="nb-NO" b="0" dirty="0" err="1"/>
              <a:t>tested</a:t>
            </a:r>
            <a:r>
              <a:rPr lang="nb-NO" b="0" dirty="0"/>
              <a:t> </a:t>
            </a:r>
            <a:r>
              <a:rPr lang="nb-NO" b="0" dirty="0" err="1"/>
              <a:t>your</a:t>
            </a:r>
            <a:r>
              <a:rPr lang="nb-NO" b="0" dirty="0"/>
              <a:t> antivirus? </a:t>
            </a:r>
            <a:r>
              <a:rPr lang="nb-NO" b="0" dirty="0" err="1"/>
              <a:t>You</a:t>
            </a:r>
            <a:r>
              <a:rPr lang="nb-NO" b="0" dirty="0"/>
              <a:t> just </a:t>
            </a:r>
            <a:r>
              <a:rPr lang="nb-NO" b="0" dirty="0" err="1"/>
              <a:t>assume</a:t>
            </a:r>
            <a:r>
              <a:rPr lang="nb-NO" b="0" dirty="0"/>
              <a:t> </a:t>
            </a:r>
            <a:r>
              <a:rPr lang="nb-NO" b="0" dirty="0" err="1"/>
              <a:t>it’s</a:t>
            </a:r>
            <a:r>
              <a:rPr lang="nb-NO" b="0" dirty="0"/>
              <a:t> </a:t>
            </a:r>
            <a:r>
              <a:rPr lang="nb-NO" b="0" dirty="0" err="1"/>
              <a:t>working</a:t>
            </a:r>
            <a:r>
              <a:rPr lang="nb-NO" b="0" dirty="0"/>
              <a:t>, dont </a:t>
            </a:r>
            <a:r>
              <a:rPr lang="nb-NO" b="0" dirty="0" err="1"/>
              <a:t>you</a:t>
            </a:r>
            <a:r>
              <a:rPr lang="nb-NO" b="0" dirty="0"/>
              <a:t>? </a:t>
            </a:r>
          </a:p>
          <a:p>
            <a:endParaRPr lang="nb-NO" b="0" dirty="0"/>
          </a:p>
          <a:p>
            <a:endParaRPr lang="nb-NO" b="0" dirty="0"/>
          </a:p>
          <a:p>
            <a:r>
              <a:rPr lang="nb-NO" b="1" dirty="0"/>
              <a:t>Karim:</a:t>
            </a:r>
          </a:p>
          <a:p>
            <a:r>
              <a:rPr lang="nb-NO" b="1" dirty="0"/>
              <a:t>Knowledge:</a:t>
            </a:r>
          </a:p>
          <a:p>
            <a:r>
              <a:rPr lang="nb-NO" b="0" dirty="0" err="1"/>
              <a:t>We</a:t>
            </a:r>
            <a:r>
              <a:rPr lang="nb-NO" b="0" dirty="0"/>
              <a:t> </a:t>
            </a:r>
            <a:r>
              <a:rPr lang="nb-NO" b="0" dirty="0" err="1"/>
              <a:t>want</a:t>
            </a:r>
            <a:r>
              <a:rPr lang="nb-NO" b="0" dirty="0"/>
              <a:t> to </a:t>
            </a:r>
            <a:r>
              <a:rPr lang="nb-NO" b="0" dirty="0" err="1"/>
              <a:t>share</a:t>
            </a:r>
            <a:r>
              <a:rPr lang="nb-NO" b="0" dirty="0"/>
              <a:t> </a:t>
            </a:r>
            <a:r>
              <a:rPr lang="nb-NO" b="0" dirty="0" err="1"/>
              <a:t>our</a:t>
            </a:r>
            <a:r>
              <a:rPr lang="nb-NO" b="0" dirty="0"/>
              <a:t> </a:t>
            </a:r>
            <a:r>
              <a:rPr lang="nb-NO" b="0" dirty="0" err="1"/>
              <a:t>research</a:t>
            </a:r>
            <a:r>
              <a:rPr lang="nb-NO" b="0" dirty="0"/>
              <a:t> </a:t>
            </a:r>
            <a:r>
              <a:rPr lang="nb-NO" b="0" dirty="0" err="1"/>
              <a:t>with</a:t>
            </a:r>
            <a:r>
              <a:rPr lang="nb-NO" b="0" dirty="0"/>
              <a:t> </a:t>
            </a:r>
            <a:r>
              <a:rPr lang="nb-NO" b="0" dirty="0" err="1"/>
              <a:t>everyone</a:t>
            </a:r>
            <a:r>
              <a:rPr lang="nb-NO" b="0" dirty="0"/>
              <a:t> in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room</a:t>
            </a:r>
            <a:r>
              <a:rPr lang="nb-NO" b="0" dirty="0"/>
              <a:t>, so </a:t>
            </a:r>
            <a:r>
              <a:rPr lang="nb-NO" b="0" dirty="0" err="1"/>
              <a:t>you</a:t>
            </a:r>
            <a:r>
              <a:rPr lang="nb-NO" b="0" dirty="0"/>
              <a:t> </a:t>
            </a:r>
            <a:r>
              <a:rPr lang="nb-NO" b="0" dirty="0" err="1"/>
              <a:t>can</a:t>
            </a:r>
            <a:r>
              <a:rPr lang="nb-NO" b="0" dirty="0"/>
              <a:t> </a:t>
            </a:r>
            <a:r>
              <a:rPr lang="nb-NO" b="0" dirty="0" err="1"/>
              <a:t>apply</a:t>
            </a:r>
            <a:r>
              <a:rPr lang="nb-NO" b="0" dirty="0"/>
              <a:t> </a:t>
            </a:r>
            <a:r>
              <a:rPr lang="nb-NO" b="0" dirty="0" err="1"/>
              <a:t>this</a:t>
            </a:r>
            <a:r>
              <a:rPr lang="nb-NO" b="0" dirty="0"/>
              <a:t> to </a:t>
            </a:r>
            <a:r>
              <a:rPr lang="nb-NO" b="0" dirty="0" err="1"/>
              <a:t>your</a:t>
            </a:r>
            <a:r>
              <a:rPr lang="nb-NO" b="0" dirty="0"/>
              <a:t> </a:t>
            </a:r>
            <a:r>
              <a:rPr lang="nb-NO" b="0" dirty="0" err="1"/>
              <a:t>environment</a:t>
            </a:r>
            <a:r>
              <a:rPr lang="nb-NO" b="0" dirty="0"/>
              <a:t>.</a:t>
            </a:r>
          </a:p>
          <a:p>
            <a:endParaRPr lang="nb-NO" b="0" dirty="0"/>
          </a:p>
          <a:p>
            <a:r>
              <a:rPr lang="nb-NO" b="0" dirty="0" err="1"/>
              <a:t>Theres</a:t>
            </a:r>
            <a:r>
              <a:rPr lang="nb-NO" b="0" dirty="0"/>
              <a:t> </a:t>
            </a:r>
            <a:r>
              <a:rPr lang="nb-NO" b="0" dirty="0" err="1"/>
              <a:t>nothing</a:t>
            </a:r>
            <a:r>
              <a:rPr lang="nb-NO" b="0" dirty="0"/>
              <a:t> </a:t>
            </a:r>
            <a:r>
              <a:rPr lang="nb-NO" b="0" dirty="0" err="1"/>
              <a:t>better</a:t>
            </a:r>
            <a:r>
              <a:rPr lang="nb-NO" b="0" dirty="0"/>
              <a:t> </a:t>
            </a:r>
            <a:r>
              <a:rPr lang="nb-NO" b="0" dirty="0" err="1"/>
              <a:t>than</a:t>
            </a:r>
            <a:r>
              <a:rPr lang="nb-NO" b="0" dirty="0"/>
              <a:t> </a:t>
            </a:r>
            <a:r>
              <a:rPr lang="nb-NO" b="0" dirty="0" err="1"/>
              <a:t>leaving</a:t>
            </a:r>
            <a:r>
              <a:rPr lang="nb-NO" b="0" dirty="0"/>
              <a:t> a </a:t>
            </a:r>
            <a:r>
              <a:rPr lang="nb-NO" b="0" dirty="0" err="1"/>
              <a:t>session</a:t>
            </a:r>
            <a:r>
              <a:rPr lang="nb-NO" b="0" dirty="0"/>
              <a:t> </a:t>
            </a:r>
            <a:r>
              <a:rPr lang="nb-NO" b="0" dirty="0" err="1"/>
              <a:t>with</a:t>
            </a:r>
            <a:r>
              <a:rPr lang="nb-NO" b="0" dirty="0"/>
              <a:t> a</a:t>
            </a:r>
            <a:r>
              <a:rPr lang="nb-NO" b="1" dirty="0"/>
              <a:t> «To-do list».</a:t>
            </a:r>
            <a:endParaRPr lang="nb-NO" b="0" dirty="0"/>
          </a:p>
          <a:p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3439582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dirty="0" err="1"/>
              <a:t>Relate</a:t>
            </a:r>
            <a:r>
              <a:rPr lang="nb-NO" b="0" dirty="0"/>
              <a:t> to </a:t>
            </a:r>
            <a:r>
              <a:rPr lang="nb-NO" b="0"/>
              <a:t>real </a:t>
            </a:r>
            <a:r>
              <a:rPr lang="nb-NO" b="0" dirty="0" err="1"/>
              <a:t>Pentests</a:t>
            </a:r>
            <a:endParaRPr lang="nb-NO" b="0"/>
          </a:p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933840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62947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0" dirty="0"/>
              <a:t>K</a:t>
            </a:r>
          </a:p>
          <a:p>
            <a:r>
              <a:rPr lang="nb-NO" b="0" dirty="0"/>
              <a:t>Briefly </a:t>
            </a:r>
            <a:r>
              <a:rPr lang="nb-NO" b="0" dirty="0" err="1"/>
              <a:t>explain</a:t>
            </a:r>
            <a:r>
              <a:rPr lang="nb-NO" b="0" dirty="0"/>
              <a:t> </a:t>
            </a:r>
            <a:r>
              <a:rPr lang="nb-NO" b="0" dirty="0" err="1"/>
              <a:t>the</a:t>
            </a:r>
            <a:r>
              <a:rPr lang="nb-NO" b="0" dirty="0"/>
              <a:t> </a:t>
            </a:r>
            <a:r>
              <a:rPr lang="nb-NO" b="0" dirty="0" err="1"/>
              <a:t>environment</a:t>
            </a:r>
            <a:r>
              <a:rPr lang="nb-NO" b="0" dirty="0"/>
              <a:t>. </a:t>
            </a:r>
          </a:p>
          <a:p>
            <a:endParaRPr lang="nb-NO" b="0" dirty="0"/>
          </a:p>
          <a:p>
            <a:r>
              <a:rPr lang="nb-NO" b="0" dirty="0"/>
              <a:t>Legger inn bilde av brukere</a:t>
            </a:r>
          </a:p>
          <a:p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1216758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b="1" dirty="0"/>
              <a:t>O</a:t>
            </a:r>
          </a:p>
          <a:p>
            <a:r>
              <a:rPr lang="nb-NO" b="1" dirty="0"/>
              <a:t>Slide to </a:t>
            </a:r>
            <a:r>
              <a:rPr lang="nb-NO" b="1" dirty="0" err="1"/>
              <a:t>describe</a:t>
            </a:r>
            <a:r>
              <a:rPr lang="nb-NO" b="1" dirty="0"/>
              <a:t> </a:t>
            </a:r>
            <a:r>
              <a:rPr lang="nb-NO" b="1" dirty="0" err="1"/>
              <a:t>defenses</a:t>
            </a:r>
            <a:r>
              <a:rPr lang="nb-NO" b="1" dirty="0"/>
              <a:t> </a:t>
            </a:r>
            <a:r>
              <a:rPr lang="nb-NO" b="1" dirty="0" err="1"/>
              <a:t>applied</a:t>
            </a:r>
            <a:r>
              <a:rPr lang="nb-NO" b="1" dirty="0"/>
              <a:t> in first </a:t>
            </a:r>
            <a:r>
              <a:rPr lang="nb-NO" b="1" dirty="0" err="1"/>
              <a:t>round</a:t>
            </a:r>
            <a:r>
              <a:rPr lang="nb-NO" b="1" dirty="0"/>
              <a:t>. </a:t>
            </a:r>
            <a:endParaRPr lang="nb-NO" b="0" dirty="0"/>
          </a:p>
        </p:txBody>
      </p:sp>
    </p:spTree>
    <p:extLst>
      <p:ext uri="{BB962C8B-B14F-4D97-AF65-F5344CB8AC3E}">
        <p14:creationId xmlns:p14="http://schemas.microsoft.com/office/powerpoint/2010/main" val="2790938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91668"/>
            <a:ext cx="7104888" cy="4751832"/>
          </a:xfrm>
          <a:prstGeom prst="rect">
            <a:avLst/>
          </a:prstGeom>
        </p:spPr>
      </p:pic>
      <p:pic>
        <p:nvPicPr>
          <p:cNvPr id="2" name="Bilde 1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62000" cy="108000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991" y="3975247"/>
            <a:ext cx="1737177" cy="84494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851027" y="1595474"/>
            <a:ext cx="4214736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851026" y="2704540"/>
            <a:ext cx="4214737" cy="10355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568913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produkt 4 s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4615117" y="2462978"/>
            <a:ext cx="2218538" cy="565494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2323430" y="2462980"/>
            <a:ext cx="2218538" cy="565494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6031" y="2462977"/>
            <a:ext cx="2218538" cy="565496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6899660" y="2462978"/>
            <a:ext cx="2218538" cy="565494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74648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2440713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750876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</a:t>
            </a:r>
            <a:r>
              <a:rPr lang="nb-NO" dirty="0" err="1"/>
              <a:t>teksti</a:t>
            </a:r>
            <a:r>
              <a:rPr lang="nb-NO" dirty="0"/>
              <a:t> malen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7035420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1197145" y="1334442"/>
            <a:ext cx="6796037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74648" y="3121160"/>
            <a:ext cx="194702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2440713" y="3121159"/>
            <a:ext cx="1947019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750876" y="3121158"/>
            <a:ext cx="194702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7016940" y="3121158"/>
            <a:ext cx="196550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produkt 5 s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5548207" y="2462978"/>
            <a:ext cx="1715702" cy="565494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 flipV="1">
            <a:off x="1880090" y="2462980"/>
            <a:ext cx="1715702" cy="565494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46032" y="2462977"/>
            <a:ext cx="1715702" cy="565496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7382266" y="2462978"/>
            <a:ext cx="1715702" cy="565494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032" y="2555668"/>
            <a:ext cx="1715702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3714149" y="2462978"/>
            <a:ext cx="1715702" cy="565494"/>
          </a:xfrm>
          <a:prstGeom prst="rect">
            <a:avLst/>
          </a:prstGeom>
          <a:solidFill>
            <a:srgbClr val="30302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880090" y="2555668"/>
            <a:ext cx="1715702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714148" y="2555668"/>
            <a:ext cx="1715702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548206" y="2555668"/>
            <a:ext cx="1715702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382263" y="2565686"/>
            <a:ext cx="1715702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97145" y="1334442"/>
            <a:ext cx="6796037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2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66748" y="3121157"/>
            <a:ext cx="147427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000806" y="3121157"/>
            <a:ext cx="147427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834864" y="3121156"/>
            <a:ext cx="147427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668922" y="3121156"/>
            <a:ext cx="147427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2" hasCustomPrompt="1"/>
          </p:nvPr>
        </p:nvSpPr>
        <p:spPr>
          <a:xfrm>
            <a:off x="7484311" y="3131180"/>
            <a:ext cx="147427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3 s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598491" y="2125077"/>
            <a:ext cx="1947019" cy="485454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793" y="2125077"/>
            <a:ext cx="1947019" cy="485454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5672183" y="2125077"/>
            <a:ext cx="1947019" cy="485454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3598491" y="2656255"/>
            <a:ext cx="1947019" cy="277827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5672183" y="2656255"/>
            <a:ext cx="1947019" cy="277827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1524792" y="2649059"/>
            <a:ext cx="1947019" cy="285023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1524792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4"/>
          </p:nvPr>
        </p:nvSpPr>
        <p:spPr>
          <a:xfrm>
            <a:off x="3598491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/>
          </p:nvPr>
        </p:nvSpPr>
        <p:spPr>
          <a:xfrm>
            <a:off x="5672183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/>
          </p:nvPr>
        </p:nvSpPr>
        <p:spPr>
          <a:xfrm>
            <a:off x="1524792" y="2701569"/>
            <a:ext cx="1947019" cy="15556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7"/>
          </p:nvPr>
        </p:nvSpPr>
        <p:spPr>
          <a:xfrm>
            <a:off x="3598491" y="2701570"/>
            <a:ext cx="1947019" cy="15556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8"/>
          </p:nvPr>
        </p:nvSpPr>
        <p:spPr>
          <a:xfrm>
            <a:off x="5672183" y="2701570"/>
            <a:ext cx="1947019" cy="15556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1525191" y="1403748"/>
            <a:ext cx="6141244" cy="6024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27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/>
              <a:t>Rediger tekststiler i malen</a:t>
            </a:r>
          </a:p>
        </p:txBody>
      </p:sp>
      <p:pic>
        <p:nvPicPr>
          <p:cNvPr id="16" name="Bild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5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3 stk -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583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793" y="2125077"/>
            <a:ext cx="1947019" cy="485454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1524792" y="2649059"/>
            <a:ext cx="1947019" cy="285023"/>
          </a:xfrm>
          <a:prstGeom prst="rect">
            <a:avLst/>
          </a:prstGeom>
          <a:solidFill>
            <a:srgbClr val="F38901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524792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524792" y="2701569"/>
            <a:ext cx="1947019" cy="15256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733082" y="2125077"/>
            <a:ext cx="3933353" cy="80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3 stk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583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793" y="2125077"/>
            <a:ext cx="1947019" cy="485454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1524792" y="2649059"/>
            <a:ext cx="1947019" cy="285023"/>
          </a:xfrm>
          <a:prstGeom prst="rect">
            <a:avLst/>
          </a:prstGeom>
          <a:solidFill>
            <a:srgbClr val="2ABAD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524792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733082" y="2125077"/>
            <a:ext cx="3933353" cy="80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524792" y="2701569"/>
            <a:ext cx="1947019" cy="15256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3 stk -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583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524793" y="2125077"/>
            <a:ext cx="1947019" cy="485454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Rectangle 12"/>
          <p:cNvSpPr/>
          <p:nvPr userDrawn="1"/>
        </p:nvSpPr>
        <p:spPr>
          <a:xfrm flipV="1">
            <a:off x="1524792" y="2649059"/>
            <a:ext cx="1947019" cy="285023"/>
          </a:xfrm>
          <a:prstGeom prst="rect">
            <a:avLst/>
          </a:prstGeom>
          <a:solidFill>
            <a:srgbClr val="84A919">
              <a:alpha val="6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524792" y="2192404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3733082" y="2125077"/>
            <a:ext cx="3933353" cy="80900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21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1524792" y="2701569"/>
            <a:ext cx="1947019" cy="15256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t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630425" y="103562"/>
            <a:ext cx="4401975" cy="4936374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11599" y="103562"/>
            <a:ext cx="4430718" cy="493637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40772" y="936883"/>
            <a:ext cx="34133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121222" y="936883"/>
            <a:ext cx="34133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0772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121223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12087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062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t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 userDrawn="1"/>
        </p:nvSpPr>
        <p:spPr>
          <a:xfrm>
            <a:off x="111599" y="103562"/>
            <a:ext cx="4430718" cy="493637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11"/>
          <p:cNvCxnSpPr/>
          <p:nvPr userDrawn="1"/>
        </p:nvCxnSpPr>
        <p:spPr>
          <a:xfrm>
            <a:off x="540772" y="936883"/>
            <a:ext cx="3413378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/>
          <p:cNvCxnSpPr/>
          <p:nvPr userDrawn="1"/>
        </p:nvCxnSpPr>
        <p:spPr>
          <a:xfrm>
            <a:off x="5121222" y="936883"/>
            <a:ext cx="3413378" cy="0"/>
          </a:xfrm>
          <a:prstGeom prst="line">
            <a:avLst/>
          </a:prstGeom>
          <a:ln w="38100">
            <a:solidFill>
              <a:srgbClr val="3030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0772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121223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rgbClr val="30302F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12087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062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t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1"/>
          <p:cNvCxnSpPr/>
          <p:nvPr userDrawn="1"/>
        </p:nvCxnSpPr>
        <p:spPr>
          <a:xfrm>
            <a:off x="540772" y="936883"/>
            <a:ext cx="3413378" cy="0"/>
          </a:xfrm>
          <a:prstGeom prst="line">
            <a:avLst/>
          </a:prstGeom>
          <a:ln w="38100">
            <a:solidFill>
              <a:srgbClr val="982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12"/>
          <p:cNvCxnSpPr/>
          <p:nvPr userDrawn="1"/>
        </p:nvCxnSpPr>
        <p:spPr>
          <a:xfrm>
            <a:off x="5121222" y="936883"/>
            <a:ext cx="3413378" cy="0"/>
          </a:xfrm>
          <a:prstGeom prst="line">
            <a:avLst/>
          </a:prstGeom>
          <a:ln w="38100">
            <a:solidFill>
              <a:srgbClr val="9823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0772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rgbClr val="30302F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5121223" y="1470283"/>
            <a:ext cx="3413378" cy="2930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0" i="0">
                <a:solidFill>
                  <a:srgbClr val="30302F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512087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540628" y="326231"/>
            <a:ext cx="3413522" cy="610791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pic>
        <p:nvPicPr>
          <p:cNvPr id="12" name="Bild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 - e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5319"/>
            <a:ext cx="78867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163"/>
            <a:ext cx="7886700" cy="3332559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14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357" y="0"/>
            <a:ext cx="9654357" cy="5142220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2550"/>
            <a:ext cx="1784445" cy="88561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30000" y="1595474"/>
            <a:ext cx="4214736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0000" y="2704540"/>
            <a:ext cx="4214737" cy="10355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 - grå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357" y="2139"/>
            <a:ext cx="9654357" cy="51379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5319"/>
            <a:ext cx="78867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163"/>
            <a:ext cx="7886700" cy="3332559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 - enkel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/>
          <p:nvPr userDrawn="1"/>
        </p:nvSpPr>
        <p:spPr>
          <a:xfrm>
            <a:off x="0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5319"/>
            <a:ext cx="7886700" cy="533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0163"/>
            <a:ext cx="7886700" cy="3332559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41696912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PURPL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28650" y="1491303"/>
            <a:ext cx="3823430" cy="74972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28649" y="2308485"/>
            <a:ext cx="3823430" cy="20536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91920" y="1491302"/>
            <a:ext cx="3823430" cy="74972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691919" y="2308485"/>
            <a:ext cx="3823430" cy="20536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2349973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6447524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BLU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1361546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2783004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GRENN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40479748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696647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 - ORANGE/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7886700" cy="54775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491303"/>
            <a:ext cx="3823430" cy="397458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864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691920" y="1491302"/>
            <a:ext cx="3823430" cy="39745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691919" y="1956216"/>
            <a:ext cx="3823430" cy="24359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3176927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grå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357" y="2139"/>
            <a:ext cx="9654357" cy="5137941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30000" y="1595474"/>
            <a:ext cx="4214736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0000" y="2704540"/>
            <a:ext cx="4214737" cy="10355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0000"/>
            <a:ext cx="1784445" cy="89071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føring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1838" cy="5143500"/>
          </a:xfrm>
          <a:prstGeom prst="rect">
            <a:avLst/>
          </a:prstGeom>
          <a:solidFill>
            <a:srgbClr val="9813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660" y="2175133"/>
            <a:ext cx="281330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29037" y="800101"/>
            <a:ext cx="5100638" cy="3659473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7267238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føring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1838" cy="5143500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660" y="2175133"/>
            <a:ext cx="281330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729037" y="800101"/>
            <a:ext cx="5100638" cy="3659473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21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føring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1838" cy="5143500"/>
          </a:xfrm>
          <a:prstGeom prst="rect">
            <a:avLst/>
          </a:prstGeom>
          <a:solidFill>
            <a:srgbClr val="84A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660" y="2175133"/>
            <a:ext cx="281330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29037" y="800101"/>
            <a:ext cx="5100638" cy="3659473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17302129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føring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1838" cy="5143500"/>
          </a:xfrm>
          <a:prstGeom prst="rect">
            <a:avLst/>
          </a:prstGeom>
          <a:solidFill>
            <a:srgbClr val="F389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660" y="2175133"/>
            <a:ext cx="281330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3729037" y="800101"/>
            <a:ext cx="5100638" cy="3659473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26222905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pføring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3271838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s-I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delle SB" panose="02000503000000020004" pitchFamily="50" charset="0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660" y="2175133"/>
            <a:ext cx="2813303" cy="5334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3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729037" y="800101"/>
            <a:ext cx="5100638" cy="3659473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rgbClr val="30302F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rgbClr val="30302F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rgbClr val="30302F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</p:spTree>
    <p:extLst>
      <p:ext uri="{BB962C8B-B14F-4D97-AF65-F5344CB8AC3E}">
        <p14:creationId xmlns:p14="http://schemas.microsoft.com/office/powerpoint/2010/main" val="3330760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02429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49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/tema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1905026"/>
            <a:ext cx="9144000" cy="34289"/>
          </a:xfrm>
          <a:prstGeom prst="rect">
            <a:avLst/>
          </a:prstGeom>
          <a:solidFill>
            <a:srgbClr val="98139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18222" y="1550220"/>
            <a:ext cx="3267075" cy="35480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5144" y="2038617"/>
            <a:ext cx="6633713" cy="98278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716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/tema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1905026"/>
            <a:ext cx="9144000" cy="34289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18222" y="1550220"/>
            <a:ext cx="3267075" cy="35480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5144" y="2038617"/>
            <a:ext cx="6633713" cy="98278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52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/tema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1905026"/>
            <a:ext cx="9144000" cy="34289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18222" y="1550220"/>
            <a:ext cx="3267075" cy="35480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5144" y="2038617"/>
            <a:ext cx="6633713" cy="98278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ksj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841772"/>
            <a:ext cx="4920559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0" y="1950839"/>
            <a:ext cx="4920559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0000"/>
            <a:ext cx="1784445" cy="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49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/tema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 flipV="1">
            <a:off x="0" y="1905026"/>
            <a:ext cx="9144000" cy="34289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0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18222" y="1550220"/>
            <a:ext cx="3267075" cy="35480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255144" y="2038617"/>
            <a:ext cx="6633713" cy="98278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0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5" name="Bild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378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18" y="1102852"/>
            <a:ext cx="1013984" cy="117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781" y="1097290"/>
            <a:ext cx="1013984" cy="1170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382" y="1951015"/>
            <a:ext cx="1013984" cy="117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486" y="2800880"/>
            <a:ext cx="1013984" cy="1170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345" y="1956085"/>
            <a:ext cx="1013984" cy="1170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41" y="1945946"/>
            <a:ext cx="1013984" cy="1170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08" y="2800880"/>
            <a:ext cx="1013984" cy="11706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69094" y="1733550"/>
            <a:ext cx="4231481" cy="16633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7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5463373" y="1455622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448765" y="1455622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4973797" y="2307775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5959188" y="2307775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5463373" y="3150869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6448765" y="3150869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947824" y="2306466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636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45" y="2783793"/>
            <a:ext cx="1013984" cy="11706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320" y="1065007"/>
            <a:ext cx="1013984" cy="11706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621" y="1072502"/>
            <a:ext cx="1013984" cy="1170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83" y="228709"/>
            <a:ext cx="1013984" cy="11706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80" y="1913663"/>
            <a:ext cx="1013984" cy="1170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541" y="3642588"/>
            <a:ext cx="1013984" cy="1170617"/>
          </a:xfrm>
          <a:prstGeom prst="rect">
            <a:avLst/>
          </a:prstGeom>
        </p:spPr>
      </p:pic>
      <p:sp>
        <p:nvSpPr>
          <p:cNvPr id="19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369094" y="1733550"/>
            <a:ext cx="4955074" cy="166330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7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233238" y="1426478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229288" y="1426478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7727936" y="2271890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 baseline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5743395" y="590180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7244709" y="3149860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7745381" y="4011101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3" y="228709"/>
            <a:ext cx="1013984" cy="1170617"/>
          </a:xfrm>
          <a:prstGeom prst="rect">
            <a:avLst/>
          </a:prstGeom>
        </p:spPr>
      </p:pic>
      <p:sp>
        <p:nvSpPr>
          <p:cNvPr id="37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4735600" y="582685"/>
            <a:ext cx="960044" cy="447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delle" charset="0"/>
                <a:ea typeface="Adelle" charset="0"/>
                <a:cs typeface="Adelle" charset="0"/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>
      <p:ext uri="{BB962C8B-B14F-4D97-AF65-F5344CB8AC3E}">
        <p14:creationId xmlns:p14="http://schemas.microsoft.com/office/powerpoint/2010/main" val="41899050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7583" y="1534"/>
            <a:ext cx="9151583" cy="514196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3801261"/>
            <a:ext cx="9143999" cy="35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2798515"/>
            <a:ext cx="9143999" cy="962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746822" y="3064337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2050710" y="3064337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3354598" y="3057594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/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4658485" y="3064337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/>
          </a:p>
        </p:txBody>
      </p:sp>
      <p:sp>
        <p:nvSpPr>
          <p:cNvPr id="21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5962373" y="3064337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/>
          </a:p>
        </p:txBody>
      </p:sp>
      <p:sp>
        <p:nvSpPr>
          <p:cNvPr id="22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7266261" y="3057594"/>
            <a:ext cx="1175147" cy="4822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25"/>
            </a:lvl1pPr>
          </a:lstStyle>
          <a:p>
            <a:r>
              <a:rPr lang="nb-NO"/>
              <a:t>Klikk på ikonet for å legge til et bilde</a:t>
            </a:r>
            <a:endParaRPr lang="is-IS"/>
          </a:p>
        </p:txBody>
      </p:sp>
      <p:sp>
        <p:nvSpPr>
          <p:cNvPr id="2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330822" y="3870427"/>
            <a:ext cx="2698128" cy="198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135504" y="3870427"/>
            <a:ext cx="2698128" cy="198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1" hasCustomPrompt="1"/>
          </p:nvPr>
        </p:nvSpPr>
        <p:spPr>
          <a:xfrm>
            <a:off x="5940186" y="3863637"/>
            <a:ext cx="2698128" cy="1981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0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1254167" y="1273466"/>
            <a:ext cx="6633713" cy="118034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36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pic>
        <p:nvPicPr>
          <p:cNvPr id="15" name="Bild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14" y="4582826"/>
            <a:ext cx="576071" cy="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572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presentasj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" y="0"/>
            <a:ext cx="9144002" cy="5143500"/>
          </a:xfrm>
          <a:prstGeom prst="rect">
            <a:avLst/>
          </a:prstGeom>
          <a:solidFill>
            <a:srgbClr val="6767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567"/>
            <a:ext cx="6071953" cy="54775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000" b="1">
                <a:solidFill>
                  <a:schemeClr val="bg1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1191181"/>
            <a:ext cx="9144000" cy="34289"/>
          </a:xfrm>
          <a:prstGeom prst="rect">
            <a:avLst/>
          </a:prstGeom>
          <a:solidFill>
            <a:srgbClr val="2ABA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3" name="Bild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96" y="0"/>
            <a:ext cx="3803904" cy="4422648"/>
          </a:xfrm>
          <a:prstGeom prst="rect">
            <a:avLst/>
          </a:prstGeom>
        </p:spPr>
      </p:pic>
      <p:sp>
        <p:nvSpPr>
          <p:cNvPr id="11" name="Rectangle 5"/>
          <p:cNvSpPr/>
          <p:nvPr userDrawn="1"/>
        </p:nvSpPr>
        <p:spPr>
          <a:xfrm>
            <a:off x="0" y="4422648"/>
            <a:ext cx="9144002" cy="700216"/>
          </a:xfrm>
          <a:prstGeom prst="rect">
            <a:avLst/>
          </a:prstGeom>
          <a:solidFill>
            <a:srgbClr val="303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delle EB" panose="02000503000000020004" pitchFamily="50" charset="0"/>
              <a:ea typeface="+mn-ea"/>
              <a:cs typeface="+mn-cs"/>
            </a:endParaRPr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454" y="4582826"/>
            <a:ext cx="569790" cy="285902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xfrm>
            <a:off x="628650" y="1489426"/>
            <a:ext cx="4782799" cy="2842732"/>
          </a:xfrm>
          <a:prstGeom prst="rect">
            <a:avLst/>
          </a:prstGeom>
        </p:spPr>
        <p:txBody>
          <a:bodyPr>
            <a:normAutofit/>
          </a:bodyPr>
          <a:lstStyle>
            <a:lvl1pPr marL="135731" indent="-135731">
              <a:spcBef>
                <a:spcPts val="0"/>
              </a:spcBef>
              <a:spcAft>
                <a:spcPts val="450"/>
              </a:spcAft>
              <a:defRPr sz="180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271463" indent="-135731">
              <a:spcBef>
                <a:spcPts val="0"/>
              </a:spcBef>
              <a:spcAft>
                <a:spcPts val="450"/>
              </a:spcAft>
              <a:defRPr sz="1500"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407194" indent="-135731">
              <a:spcBef>
                <a:spcPts val="0"/>
              </a:spcBef>
              <a:spcAft>
                <a:spcPts val="450"/>
              </a:spcAft>
              <a:defRPr sz="1350"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535781" indent="-128588">
              <a:spcBef>
                <a:spcPts val="0"/>
              </a:spcBef>
              <a:spcAft>
                <a:spcPts val="450"/>
              </a:spcAft>
              <a:defRPr sz="1200"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671513" indent="-135731">
              <a:spcBef>
                <a:spcPts val="0"/>
              </a:spcBef>
              <a:spcAft>
                <a:spcPts val="450"/>
              </a:spcAft>
              <a:defRPr sz="1200"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is-IS" dirty="0"/>
          </a:p>
        </p:txBody>
      </p:sp>
      <p:pic>
        <p:nvPicPr>
          <p:cNvPr id="4" name="Bild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570453"/>
            <a:ext cx="288544" cy="288544"/>
          </a:xfrm>
          <a:prstGeom prst="rect">
            <a:avLst/>
          </a:prstGeom>
        </p:spPr>
      </p:pic>
      <p:pic>
        <p:nvPicPr>
          <p:cNvPr id="15" name="Bild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920" y="4570453"/>
            <a:ext cx="288544" cy="288544"/>
          </a:xfrm>
          <a:prstGeom prst="rect">
            <a:avLst/>
          </a:prstGeom>
        </p:spPr>
      </p:pic>
      <p:pic>
        <p:nvPicPr>
          <p:cNvPr id="16" name="Bild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90" y="4570453"/>
            <a:ext cx="288544" cy="288544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72165" y="4622519"/>
            <a:ext cx="1151508" cy="184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2359464" y="4622519"/>
            <a:ext cx="1151508" cy="184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3803952" y="4622519"/>
            <a:ext cx="1151508" cy="184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750" b="0">
                <a:solidFill>
                  <a:schemeClr val="bg1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0234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799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284997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7686310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41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ksj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7558" y="841772"/>
            <a:ext cx="4920559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77558" y="1950839"/>
            <a:ext cx="4920559" cy="12418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672" y="3960000"/>
            <a:ext cx="1784445" cy="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187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82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ksj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3323" t="20304" r="18719" b="14056"/>
          <a:stretch/>
        </p:blipFill>
        <p:spPr>
          <a:xfrm>
            <a:off x="0" y="0"/>
            <a:ext cx="916305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10800000">
            <a:off x="-2" y="0"/>
            <a:ext cx="5686426" cy="51435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70000">
                <a:schemeClr val="bg1">
                  <a:alpha val="48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962889"/>
            <a:ext cx="4199143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0" y="2071955"/>
            <a:ext cx="4199142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0000"/>
            <a:ext cx="1784445" cy="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0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ksj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t="5249" r="11603" b="2016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1595474"/>
            <a:ext cx="4214736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0" y="2704540"/>
            <a:ext cx="4214737" cy="103550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0000"/>
            <a:ext cx="1784445" cy="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9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ksj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8858" t="11718" r="6023" b="16538"/>
          <a:stretch/>
        </p:blipFill>
        <p:spPr>
          <a:xfrm>
            <a:off x="0" y="0"/>
            <a:ext cx="9153525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 rot="10800000">
            <a:off x="0" y="0"/>
            <a:ext cx="5686426" cy="5143500"/>
          </a:xfrm>
          <a:prstGeom prst="rect">
            <a:avLst/>
          </a:prstGeom>
          <a:gradFill>
            <a:gsLst>
              <a:gs pos="100000">
                <a:schemeClr val="accent1">
                  <a:lumMod val="45000"/>
                  <a:lumOff val="55000"/>
                  <a:alpha val="0"/>
                </a:schemeClr>
              </a:gs>
              <a:gs pos="70000">
                <a:schemeClr val="bg1">
                  <a:alpha val="48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000" y="842400"/>
            <a:ext cx="4336610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/>
              <a:t>Klikk for å redigere tittelstil</a:t>
            </a:r>
            <a:endParaRPr lang="is-I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000" y="1951200"/>
            <a:ext cx="4336610" cy="124182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is-IS" dirty="0"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" y="3960000"/>
            <a:ext cx="1784445" cy="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565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 produkt 3 st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3474544" y="2462980"/>
            <a:ext cx="2218538" cy="565494"/>
          </a:xfrm>
          <a:prstGeom prst="rect">
            <a:avLst/>
          </a:prstGeom>
          <a:solidFill>
            <a:srgbClr val="84A91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Rectangle 7"/>
          <p:cNvSpPr/>
          <p:nvPr userDrawn="1"/>
        </p:nvSpPr>
        <p:spPr>
          <a:xfrm flipV="1">
            <a:off x="1197144" y="2462977"/>
            <a:ext cx="2218538" cy="565496"/>
          </a:xfrm>
          <a:prstGeom prst="rect">
            <a:avLst/>
          </a:prstGeom>
          <a:solidFill>
            <a:srgbClr val="2ABA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 userDrawn="1"/>
        </p:nvSpPr>
        <p:spPr>
          <a:xfrm flipV="1">
            <a:off x="5774645" y="2462978"/>
            <a:ext cx="2218538" cy="565494"/>
          </a:xfrm>
          <a:prstGeom prst="rect">
            <a:avLst/>
          </a:prstGeom>
          <a:solidFill>
            <a:srgbClr val="F389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s-IS" sz="135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1325761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591827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910405" y="2555668"/>
            <a:ext cx="1947019" cy="380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500" b="1" baseline="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197145" y="1334442"/>
            <a:ext cx="6796037" cy="103584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700" b="1">
                <a:solidFill>
                  <a:srgbClr val="30302F"/>
                </a:solidFill>
                <a:latin typeface="Adelle Rg" panose="02000503060000020004" pitchFamily="50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is-IS" dirty="0"/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46" y="4582826"/>
            <a:ext cx="587807" cy="285902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25761" y="3121160"/>
            <a:ext cx="194702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1827" y="3121159"/>
            <a:ext cx="1947019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5910405" y="3121158"/>
            <a:ext cx="1947020" cy="11660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rgbClr val="30302F"/>
                </a:solidFill>
                <a:latin typeface="Adelle Rg" panose="02000503060000020004" pitchFamily="50" charset="0"/>
              </a:defRPr>
            </a:lvl1pPr>
            <a:lvl2pPr marL="3429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2pPr>
            <a:lvl3pPr marL="6858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3pPr>
            <a:lvl4pPr marL="10287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4pPr>
            <a:lvl5pPr marL="1371600" indent="0" algn="ctr">
              <a:buNone/>
              <a:defRPr>
                <a:solidFill>
                  <a:schemeClr val="bg1"/>
                </a:solidFill>
                <a:latin typeface="Adelle Rg" panose="02000503060000020004" pitchFamily="50" charset="0"/>
              </a:defRPr>
            </a:lvl5pPr>
          </a:lstStyle>
          <a:p>
            <a:pPr lvl="0"/>
            <a:r>
              <a:rPr lang="nb-NO" dirty="0"/>
              <a:t>Rediger tekst i malen</a:t>
            </a: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47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221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5" r:id="rId1"/>
    <p:sldLayoutId id="2147493516" r:id="rId2"/>
    <p:sldLayoutId id="2147493543" r:id="rId3"/>
    <p:sldLayoutId id="2147493479" r:id="rId4"/>
    <p:sldLayoutId id="2147493480" r:id="rId5"/>
    <p:sldLayoutId id="2147493483" r:id="rId6"/>
    <p:sldLayoutId id="2147493484" r:id="rId7"/>
    <p:sldLayoutId id="2147493485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93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30" r:id="rId1"/>
    <p:sldLayoutId id="2147493531" r:id="rId2"/>
    <p:sldLayoutId id="2147493532" r:id="rId3"/>
    <p:sldLayoutId id="2147493491" r:id="rId4"/>
    <p:sldLayoutId id="2147493537" r:id="rId5"/>
    <p:sldLayoutId id="2147493538" r:id="rId6"/>
    <p:sldLayoutId id="2147493539" r:id="rId7"/>
    <p:sldLayoutId id="2147493533" r:id="rId8"/>
    <p:sldLayoutId id="2147493534" r:id="rId9"/>
    <p:sldLayoutId id="2147493535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43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8" r:id="rId1"/>
    <p:sldLayoutId id="2147493544" r:id="rId2"/>
    <p:sldLayoutId id="2147493519" r:id="rId3"/>
    <p:sldLayoutId id="2147493501" r:id="rId4"/>
    <p:sldLayoutId id="2147493502" r:id="rId5"/>
    <p:sldLayoutId id="2147493497" r:id="rId6"/>
    <p:sldLayoutId id="2147493498" r:id="rId7"/>
    <p:sldLayoutId id="2147493499" r:id="rId8"/>
    <p:sldLayoutId id="2147493500" r:id="rId9"/>
    <p:sldLayoutId id="2147493495" r:id="rId10"/>
    <p:sldLayoutId id="2147493496" r:id="rId11"/>
    <p:sldLayoutId id="2147493506" r:id="rId12"/>
    <p:sldLayoutId id="2147493503" r:id="rId13"/>
    <p:sldLayoutId id="2147493504" r:id="rId14"/>
    <p:sldLayoutId id="2147493505" r:id="rId15"/>
    <p:sldLayoutId id="2147493507" r:id="rId16"/>
    <p:sldLayoutId id="2147493547" r:id="rId17"/>
    <p:sldLayoutId id="2147493548" r:id="rId1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6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3" r:id="rId1"/>
    <p:sldLayoutId id="2147493512" r:id="rId2"/>
    <p:sldLayoutId id="2147493511" r:id="rId3"/>
    <p:sldLayoutId id="2147493510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40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8" r:id="rId1"/>
    <p:sldLayoutId id="2147493509" r:id="rId2"/>
    <p:sldLayoutId id="2147493514" r:id="rId3"/>
    <p:sldLayoutId id="2147493545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s-I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1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50" r:id="rId1"/>
    <p:sldLayoutId id="2147493551" r:id="rId2"/>
    <p:sldLayoutId id="2147493552" r:id="rId3"/>
    <p:sldLayoutId id="2147493553" r:id="rId4"/>
    <p:sldLayoutId id="2147493554" r:id="rId5"/>
    <p:sldLayoutId id="2147493555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6.jpeg"/><Relationship Id="rId4" Type="http://schemas.openxmlformats.org/officeDocument/2006/relationships/hyperlink" Target="file:///\\IP\share\fi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time_continue=3&amp;v=j-r6UonEkU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35.png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98326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NTLM </a:t>
            </a:r>
            <a:r>
              <a:rPr lang="nb-NO" sz="1800" dirty="0" err="1">
                <a:solidFill>
                  <a:schemeClr val="bg1"/>
                </a:solidFill>
              </a:rPr>
              <a:t>leak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005309"/>
            <a:ext cx="8229600" cy="3974315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accent5"/>
                </a:solidFill>
              </a:rPr>
              <a:t>Bug in Windows from 1997 (</a:t>
            </a:r>
            <a:r>
              <a:rPr lang="nb-NO" dirty="0" err="1">
                <a:solidFill>
                  <a:schemeClr val="accent5"/>
                </a:solidFill>
              </a:rPr>
              <a:t>Thanks</a:t>
            </a:r>
            <a:r>
              <a:rPr lang="nb-NO" dirty="0">
                <a:solidFill>
                  <a:schemeClr val="accent5"/>
                </a:solidFill>
              </a:rPr>
              <a:t> Aron Spangler)</a:t>
            </a:r>
          </a:p>
          <a:p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Affects</a:t>
            </a:r>
            <a:r>
              <a:rPr lang="nb-NO" dirty="0">
                <a:solidFill>
                  <a:schemeClr val="accent5"/>
                </a:solidFill>
              </a:rPr>
              <a:t> most </a:t>
            </a:r>
            <a:r>
              <a:rPr lang="nb-NO" dirty="0" err="1">
                <a:solidFill>
                  <a:schemeClr val="accent5"/>
                </a:solidFill>
              </a:rPr>
              <a:t>products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How to </a:t>
            </a:r>
            <a:r>
              <a:rPr lang="nb-NO" dirty="0" err="1">
                <a:solidFill>
                  <a:schemeClr val="accent5"/>
                </a:solidFill>
              </a:rPr>
              <a:t>exploit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  <a:hlinkClick r:id="rId4" action="ppaction://hlinkfile"/>
              </a:rPr>
              <a:t>\\IP\share\file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Office files</a:t>
            </a:r>
            <a:br>
              <a:rPr lang="nb-NO" dirty="0">
                <a:solidFill>
                  <a:schemeClr val="accent5"/>
                </a:solidFill>
              </a:rPr>
            </a:br>
            <a:r>
              <a:rPr lang="nb-NO" dirty="0">
                <a:solidFill>
                  <a:schemeClr val="accent5"/>
                </a:solidFill>
              </a:rPr>
              <a:t>(</a:t>
            </a:r>
            <a:r>
              <a:rPr lang="nb-NO" dirty="0" err="1">
                <a:solidFill>
                  <a:schemeClr val="accent5"/>
                </a:solidFill>
              </a:rPr>
              <a:t>Frameset</a:t>
            </a:r>
            <a:r>
              <a:rPr lang="nb-NO" dirty="0">
                <a:solidFill>
                  <a:schemeClr val="accent5"/>
                </a:solidFill>
              </a:rPr>
              <a:t>, </a:t>
            </a:r>
            <a:r>
              <a:rPr lang="nb-NO" dirty="0" err="1">
                <a:solidFill>
                  <a:schemeClr val="accent5"/>
                </a:solidFill>
              </a:rPr>
              <a:t>subdoc</a:t>
            </a:r>
            <a:r>
              <a:rPr lang="nb-NO" dirty="0">
                <a:solidFill>
                  <a:schemeClr val="accent5"/>
                </a:solidFill>
              </a:rPr>
              <a:t> and more)</a:t>
            </a:r>
          </a:p>
          <a:p>
            <a:pPr lvl="1"/>
            <a:r>
              <a:rPr lang="nb-NO" dirty="0" err="1">
                <a:solidFill>
                  <a:schemeClr val="accent5"/>
                </a:solidFill>
              </a:rPr>
              <a:t>Icon</a:t>
            </a:r>
            <a:r>
              <a:rPr lang="nb-NO" dirty="0">
                <a:solidFill>
                  <a:schemeClr val="accent5"/>
                </a:solidFill>
              </a:rPr>
              <a:t> files </a:t>
            </a:r>
            <a:r>
              <a:rPr lang="nb-NO" dirty="0" err="1">
                <a:solidFill>
                  <a:schemeClr val="accent5"/>
                </a:solidFill>
              </a:rPr>
              <a:t>on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shortcuts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+++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026" name="Picture 2" descr="Bilderesultat for meme ntlm">
            <a:extLst>
              <a:ext uri="{FF2B5EF4-FFF2-40B4-BE49-F238E27FC236}">
                <a16:creationId xmlns:a16="http://schemas.microsoft.com/office/drawing/2014/main" id="{62644E50-2144-4CE5-9B4A-FF2A1458E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366" y="1642178"/>
            <a:ext cx="4655128" cy="253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0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98326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NTLM </a:t>
            </a:r>
            <a:r>
              <a:rPr lang="nb-NO" sz="1800" dirty="0" err="1">
                <a:solidFill>
                  <a:schemeClr val="bg1"/>
                </a:solidFill>
              </a:rPr>
              <a:t>leak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005309"/>
            <a:ext cx="8229600" cy="2663825"/>
          </a:xfrm>
        </p:spPr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A14A0F7-A950-416D-81B5-743ED1E37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86" y="920653"/>
            <a:ext cx="5514627" cy="4040549"/>
          </a:xfrm>
          <a:prstGeom prst="rect">
            <a:avLst/>
          </a:prstGeom>
        </p:spPr>
      </p:pic>
      <p:cxnSp>
        <p:nvCxnSpPr>
          <p:cNvPr id="6" name="Rett pilkobling 5">
            <a:extLst>
              <a:ext uri="{FF2B5EF4-FFF2-40B4-BE49-F238E27FC236}">
                <a16:creationId xmlns:a16="http://schemas.microsoft.com/office/drawing/2014/main" id="{F27C0F5B-A910-4EB8-9D77-41BFF1BF6668}"/>
              </a:ext>
            </a:extLst>
          </p:cNvPr>
          <p:cNvCxnSpPr>
            <a:cxnSpLocks/>
          </p:cNvCxnSpPr>
          <p:nvPr/>
        </p:nvCxnSpPr>
        <p:spPr>
          <a:xfrm flipH="1">
            <a:off x="3933022" y="1835053"/>
            <a:ext cx="2650659" cy="1304754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8">
            <a:extLst>
              <a:ext uri="{FF2B5EF4-FFF2-40B4-BE49-F238E27FC236}">
                <a16:creationId xmlns:a16="http://schemas.microsoft.com/office/drawing/2014/main" id="{60B838DE-3E1C-485C-8CA7-C43ED1B8FDED}"/>
              </a:ext>
            </a:extLst>
          </p:cNvPr>
          <p:cNvCxnSpPr>
            <a:cxnSpLocks/>
          </p:cNvCxnSpPr>
          <p:nvPr/>
        </p:nvCxnSpPr>
        <p:spPr>
          <a:xfrm flipV="1">
            <a:off x="3933022" y="2131325"/>
            <a:ext cx="2650659" cy="1273146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ktangel 13">
            <a:extLst>
              <a:ext uri="{FF2B5EF4-FFF2-40B4-BE49-F238E27FC236}">
                <a16:creationId xmlns:a16="http://schemas.microsoft.com/office/drawing/2014/main" id="{EB05AA5E-7931-43E1-840A-376A697730AE}"/>
              </a:ext>
            </a:extLst>
          </p:cNvPr>
          <p:cNvSpPr/>
          <p:nvPr/>
        </p:nvSpPr>
        <p:spPr>
          <a:xfrm rot="20062097">
            <a:off x="3895171" y="1507972"/>
            <a:ext cx="26100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nb-NO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Mails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5133F52B-D4C1-4D33-9CE9-DFF9AA3D19BA}"/>
              </a:ext>
            </a:extLst>
          </p:cNvPr>
          <p:cNvSpPr/>
          <p:nvPr/>
        </p:nvSpPr>
        <p:spPr>
          <a:xfrm>
            <a:off x="1394675" y="721826"/>
            <a:ext cx="593463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UNC in mail</a:t>
            </a:r>
          </a:p>
          <a:p>
            <a:pPr algn="ctr"/>
            <a:r>
              <a:rPr lang="nb-NO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UNC in </a:t>
            </a:r>
            <a:r>
              <a:rPr lang="nb-NO" sz="5400" b="0" cap="none" spc="0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subdoc</a:t>
            </a:r>
            <a:endParaRPr lang="nb-NO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80810147-4E8F-4F0D-B919-FF75E9CFC046}"/>
              </a:ext>
            </a:extLst>
          </p:cNvPr>
          <p:cNvSpPr/>
          <p:nvPr/>
        </p:nvSpPr>
        <p:spPr>
          <a:xfrm rot="20042890">
            <a:off x="232083" y="2014486"/>
            <a:ext cx="84719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NTLM HASH IN RETURN</a:t>
            </a:r>
          </a:p>
        </p:txBody>
      </p:sp>
    </p:spTree>
    <p:extLst>
      <p:ext uri="{BB962C8B-B14F-4D97-AF65-F5344CB8AC3E}">
        <p14:creationId xmlns:p14="http://schemas.microsoft.com/office/powerpoint/2010/main" val="410287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1563688"/>
            <a:ext cx="8229600" cy="914400"/>
          </a:xfrm>
        </p:spPr>
        <p:txBody>
          <a:bodyPr>
            <a:normAutofit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NTLM LEAKING	</a:t>
            </a:r>
          </a:p>
        </p:txBody>
      </p:sp>
    </p:spTree>
    <p:extLst>
      <p:ext uri="{BB962C8B-B14F-4D97-AF65-F5344CB8AC3E}">
        <p14:creationId xmlns:p14="http://schemas.microsoft.com/office/powerpoint/2010/main" val="3946233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1	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NTLM-via-Mail">
            <a:hlinkClick r:id="" action="ppaction://media"/>
            <a:extLst>
              <a:ext uri="{FF2B5EF4-FFF2-40B4-BE49-F238E27FC236}">
                <a16:creationId xmlns:a16="http://schemas.microsoft.com/office/drawing/2014/main" id="{13EC9681-6D47-4061-BAAF-4A78352D43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563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1	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NTLM-via-vedlegg">
            <a:hlinkClick r:id="" action="ppaction://media"/>
            <a:extLst>
              <a:ext uri="{FF2B5EF4-FFF2-40B4-BE49-F238E27FC236}">
                <a16:creationId xmlns:a16="http://schemas.microsoft.com/office/drawing/2014/main" id="{CF7B9601-8F30-45A0-A19C-85E0BE501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5631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Macro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Some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examples</a:t>
            </a:r>
            <a:r>
              <a:rPr lang="nb-NO" dirty="0">
                <a:solidFill>
                  <a:schemeClr val="bg1"/>
                </a:solidFill>
              </a:rPr>
              <a:t>: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For more</a:t>
            </a:r>
          </a:p>
          <a:p>
            <a:pPr marL="0" indent="0">
              <a:buNone/>
            </a:pPr>
            <a:r>
              <a:rPr lang="nb-NO" dirty="0">
                <a:solidFill>
                  <a:schemeClr val="bg1"/>
                </a:solidFill>
              </a:rPr>
              <a:t>@</a:t>
            </a:r>
            <a:r>
              <a:rPr lang="nb-NO" dirty="0" err="1">
                <a:solidFill>
                  <a:schemeClr val="bg1"/>
                </a:solidFill>
              </a:rPr>
              <a:t>JohnLaTwC</a:t>
            </a:r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96A896A8-919D-44EC-AD10-A55EFC125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356" y="838094"/>
            <a:ext cx="5721644" cy="4115011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070D5141-BFF7-4CF8-9ED3-5E04B5E6A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55" y="764771"/>
            <a:ext cx="7227748" cy="5143500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6C7C2361-12E6-42DA-B6BA-DF7507310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5665" y="764771"/>
            <a:ext cx="74895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3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Macro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F4EBB9-E198-4D15-A880-9AB9251D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86" y="1186660"/>
            <a:ext cx="5514627" cy="4040549"/>
          </a:xfrm>
          <a:prstGeom prst="rect">
            <a:avLst/>
          </a:prstGeom>
        </p:spPr>
      </p:pic>
      <p:cxnSp>
        <p:nvCxnSpPr>
          <p:cNvPr id="8" name="Rett pilkobling 7">
            <a:extLst>
              <a:ext uri="{FF2B5EF4-FFF2-40B4-BE49-F238E27FC236}">
                <a16:creationId xmlns:a16="http://schemas.microsoft.com/office/drawing/2014/main" id="{0EEB7864-0852-48B1-8907-38F9760585DC}"/>
              </a:ext>
            </a:extLst>
          </p:cNvPr>
          <p:cNvCxnSpPr>
            <a:cxnSpLocks/>
          </p:cNvCxnSpPr>
          <p:nvPr/>
        </p:nvCxnSpPr>
        <p:spPr>
          <a:xfrm flipH="1">
            <a:off x="3890356" y="2095626"/>
            <a:ext cx="2702740" cy="1345843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110D20A4-1E02-49A1-A7F0-7B6C027632EB}"/>
              </a:ext>
            </a:extLst>
          </p:cNvPr>
          <p:cNvSpPr/>
          <p:nvPr/>
        </p:nvSpPr>
        <p:spPr>
          <a:xfrm rot="20107149">
            <a:off x="1705672" y="2110085"/>
            <a:ext cx="5732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PHISHING MAIL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9ACB6E2E-EF43-4B6E-92AE-D8E0A92DAA14}"/>
              </a:ext>
            </a:extLst>
          </p:cNvPr>
          <p:cNvSpPr/>
          <p:nvPr/>
        </p:nvSpPr>
        <p:spPr>
          <a:xfrm>
            <a:off x="974955" y="657802"/>
            <a:ext cx="7011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ATTACHMENT</a:t>
            </a:r>
            <a:endParaRPr lang="nb-NO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83932F6-42E8-400A-BCBA-19A765C15086}"/>
              </a:ext>
            </a:extLst>
          </p:cNvPr>
          <p:cNvSpPr/>
          <p:nvPr/>
        </p:nvSpPr>
        <p:spPr>
          <a:xfrm>
            <a:off x="277142" y="657802"/>
            <a:ext cx="8406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MACRO TO RUN</a:t>
            </a:r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BC4A3203-AAA5-4C8C-9CC1-F4DCD967A422}"/>
              </a:ext>
            </a:extLst>
          </p:cNvPr>
          <p:cNvCxnSpPr>
            <a:cxnSpLocks/>
          </p:cNvCxnSpPr>
          <p:nvPr/>
        </p:nvCxnSpPr>
        <p:spPr>
          <a:xfrm flipV="1">
            <a:off x="3921387" y="2460873"/>
            <a:ext cx="2640677" cy="1296704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>
            <a:extLst>
              <a:ext uri="{FF2B5EF4-FFF2-40B4-BE49-F238E27FC236}">
                <a16:creationId xmlns:a16="http://schemas.microsoft.com/office/drawing/2014/main" id="{BA686E33-7641-4F18-8578-C4CCC19B0FE8}"/>
              </a:ext>
            </a:extLst>
          </p:cNvPr>
          <p:cNvSpPr/>
          <p:nvPr/>
        </p:nvSpPr>
        <p:spPr>
          <a:xfrm rot="19998038">
            <a:off x="2054278" y="2427164"/>
            <a:ext cx="5469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EMPIRE AGENT</a:t>
            </a:r>
            <a:endParaRPr lang="nb-NO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01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8392" y="1827373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</a:t>
            </a:r>
            <a:r>
              <a:rPr lang="nb-NO" sz="4800">
                <a:solidFill>
                  <a:schemeClr val="bg1"/>
                </a:solidFill>
              </a:rPr>
              <a:t>MACRO </a:t>
            </a:r>
            <a:r>
              <a:rPr lang="nb-NO" sz="4800" dirty="0">
                <a:solidFill>
                  <a:schemeClr val="bg1"/>
                </a:solidFill>
              </a:rPr>
              <a:t>PHISHING MAIL</a:t>
            </a:r>
          </a:p>
        </p:txBody>
      </p:sp>
    </p:spTree>
    <p:extLst>
      <p:ext uri="{BB962C8B-B14F-4D97-AF65-F5344CB8AC3E}">
        <p14:creationId xmlns:p14="http://schemas.microsoft.com/office/powerpoint/2010/main" val="1018290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1	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Phishing-Empire">
            <a:hlinkClick r:id="" action="ppaction://media"/>
            <a:extLst>
              <a:ext uri="{FF2B5EF4-FFF2-40B4-BE49-F238E27FC236}">
                <a16:creationId xmlns:a16="http://schemas.microsoft.com/office/drawing/2014/main" id="{73D33434-CF92-481F-8477-D27FC77431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398727" cy="505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</a:t>
            </a:r>
            <a:r>
              <a:rPr lang="nb-NO" sz="1800" dirty="0" err="1">
                <a:solidFill>
                  <a:schemeClr val="bg1"/>
                </a:solidFill>
              </a:rPr>
              <a:t>DDEAuto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080656"/>
            <a:ext cx="8229600" cy="3782290"/>
          </a:xfrm>
        </p:spPr>
        <p:txBody>
          <a:bodyPr>
            <a:norm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Usage</a:t>
            </a:r>
            <a:r>
              <a:rPr lang="nb-NO" dirty="0">
                <a:solidFill>
                  <a:schemeClr val="accent5"/>
                </a:solidFill>
              </a:rPr>
              <a:t> – </a:t>
            </a:r>
            <a:r>
              <a:rPr lang="nb-NO" dirty="0" err="1">
                <a:solidFill>
                  <a:schemeClr val="accent5"/>
                </a:solidFill>
              </a:rPr>
              <a:t>getting</a:t>
            </a:r>
            <a:r>
              <a:rPr lang="nb-NO" dirty="0">
                <a:solidFill>
                  <a:schemeClr val="accent5"/>
                </a:solidFill>
              </a:rPr>
              <a:t> data</a:t>
            </a: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Possible</a:t>
            </a:r>
            <a:r>
              <a:rPr lang="nb-NO" dirty="0">
                <a:solidFill>
                  <a:schemeClr val="accent5"/>
                </a:solidFill>
              </a:rPr>
              <a:t> to </a:t>
            </a:r>
            <a:r>
              <a:rPr lang="nb-NO" dirty="0" err="1">
                <a:solidFill>
                  <a:schemeClr val="accent5"/>
                </a:solidFill>
              </a:rPr>
              <a:t>execute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code</a:t>
            </a:r>
            <a:r>
              <a:rPr lang="nb-NO" dirty="0">
                <a:solidFill>
                  <a:schemeClr val="accent5"/>
                </a:solidFill>
              </a:rPr>
              <a:t> - Etienne </a:t>
            </a:r>
            <a:r>
              <a:rPr lang="nb-NO" dirty="0" err="1">
                <a:solidFill>
                  <a:schemeClr val="accent5"/>
                </a:solidFill>
              </a:rPr>
              <a:t>Stalmans</a:t>
            </a:r>
            <a:r>
              <a:rPr lang="nb-NO" dirty="0">
                <a:solidFill>
                  <a:schemeClr val="accent5"/>
                </a:solidFill>
              </a:rPr>
              <a:t> – Matt Nelson</a:t>
            </a:r>
          </a:p>
          <a:p>
            <a:r>
              <a:rPr lang="nb-NO" dirty="0">
                <a:solidFill>
                  <a:schemeClr val="accent5"/>
                </a:solidFill>
              </a:rPr>
              <a:t>{ DDEAUTO c:\\windows\\system32\\cmd.exe "/c calc.exe" }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DE3DDD62-D555-49F7-9C1C-817E6719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08" y="1597151"/>
            <a:ext cx="3448227" cy="18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3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1620982"/>
            <a:ext cx="7772400" cy="2128058"/>
          </a:xfrm>
        </p:spPr>
        <p:txBody>
          <a:bodyPr/>
          <a:lstStyle/>
          <a:p>
            <a:r>
              <a:rPr lang="en-US" sz="4000" b="1" dirty="0"/>
              <a:t>Hardcore hacker </a:t>
            </a:r>
            <a:r>
              <a:rPr lang="en-US" sz="4000" b="1" dirty="0">
                <a:solidFill>
                  <a:srgbClr val="FF0000"/>
                </a:solidFill>
              </a:rPr>
              <a:t>vs</a:t>
            </a:r>
            <a:r>
              <a:rPr lang="en-US" sz="4000" b="1" dirty="0"/>
              <a:t> Awesome IT-Pro </a:t>
            </a: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Battle Royale!</a:t>
            </a:r>
            <a:br>
              <a:rPr lang="en-US" dirty="0"/>
            </a:br>
            <a:endParaRPr lang="nb-NO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A6127A5-C11F-4C4D-8696-1F93C2073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5636" y="2353477"/>
            <a:ext cx="2367719" cy="157926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blurRad="6350" stA="50000" endA="300" endPos="55000" dir="5400000" sy="-100000" algn="bl" rotWithShape="0"/>
            <a:softEdge rad="127000"/>
          </a:effectLst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9390DB8F-4C87-4C1B-BF59-D85B0E2B5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28" y="2352389"/>
            <a:ext cx="2370536" cy="1580357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</a:t>
            </a:r>
            <a:r>
              <a:rPr lang="nb-NO" sz="1800" dirty="0" err="1">
                <a:solidFill>
                  <a:schemeClr val="bg1"/>
                </a:solidFill>
              </a:rPr>
              <a:t>DDEAuto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F4EBB9-E198-4D15-A880-9AB9251DB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686" y="1186660"/>
            <a:ext cx="5514627" cy="4040549"/>
          </a:xfrm>
          <a:prstGeom prst="rect">
            <a:avLst/>
          </a:prstGeom>
        </p:spPr>
      </p:pic>
      <p:cxnSp>
        <p:nvCxnSpPr>
          <p:cNvPr id="8" name="Rett pilkobling 7">
            <a:extLst>
              <a:ext uri="{FF2B5EF4-FFF2-40B4-BE49-F238E27FC236}">
                <a16:creationId xmlns:a16="http://schemas.microsoft.com/office/drawing/2014/main" id="{0EEB7864-0852-48B1-8907-38F9760585DC}"/>
              </a:ext>
            </a:extLst>
          </p:cNvPr>
          <p:cNvCxnSpPr>
            <a:cxnSpLocks/>
          </p:cNvCxnSpPr>
          <p:nvPr/>
        </p:nvCxnSpPr>
        <p:spPr>
          <a:xfrm flipH="1">
            <a:off x="3890356" y="2095626"/>
            <a:ext cx="2702740" cy="1345843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ktangel 11">
            <a:extLst>
              <a:ext uri="{FF2B5EF4-FFF2-40B4-BE49-F238E27FC236}">
                <a16:creationId xmlns:a16="http://schemas.microsoft.com/office/drawing/2014/main" id="{110D20A4-1E02-49A1-A7F0-7B6C027632EB}"/>
              </a:ext>
            </a:extLst>
          </p:cNvPr>
          <p:cNvSpPr/>
          <p:nvPr/>
        </p:nvSpPr>
        <p:spPr>
          <a:xfrm rot="20107149">
            <a:off x="1705672" y="2110085"/>
            <a:ext cx="5732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PHISHING MAIL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9ACB6E2E-EF43-4B6E-92AE-D8E0A92DAA14}"/>
              </a:ext>
            </a:extLst>
          </p:cNvPr>
          <p:cNvSpPr/>
          <p:nvPr/>
        </p:nvSpPr>
        <p:spPr>
          <a:xfrm>
            <a:off x="974955" y="657802"/>
            <a:ext cx="70112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 ATTACHMENT</a:t>
            </a:r>
            <a:endParaRPr lang="nb-NO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283932F6-42E8-400A-BCBA-19A765C15086}"/>
              </a:ext>
            </a:extLst>
          </p:cNvPr>
          <p:cNvSpPr/>
          <p:nvPr/>
        </p:nvSpPr>
        <p:spPr>
          <a:xfrm>
            <a:off x="1418693" y="660141"/>
            <a:ext cx="5990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 YES 2X</a:t>
            </a:r>
          </a:p>
        </p:txBody>
      </p:sp>
      <p:cxnSp>
        <p:nvCxnSpPr>
          <p:cNvPr id="17" name="Rett pilkobling 16">
            <a:extLst>
              <a:ext uri="{FF2B5EF4-FFF2-40B4-BE49-F238E27FC236}">
                <a16:creationId xmlns:a16="http://schemas.microsoft.com/office/drawing/2014/main" id="{BC4A3203-AAA5-4C8C-9CC1-F4DCD967A422}"/>
              </a:ext>
            </a:extLst>
          </p:cNvPr>
          <p:cNvCxnSpPr>
            <a:cxnSpLocks/>
          </p:cNvCxnSpPr>
          <p:nvPr/>
        </p:nvCxnSpPr>
        <p:spPr>
          <a:xfrm flipV="1">
            <a:off x="3921387" y="2460873"/>
            <a:ext cx="2640677" cy="1296704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ktangel 19">
            <a:extLst>
              <a:ext uri="{FF2B5EF4-FFF2-40B4-BE49-F238E27FC236}">
                <a16:creationId xmlns:a16="http://schemas.microsoft.com/office/drawing/2014/main" id="{BA686E33-7641-4F18-8578-C4CCC19B0FE8}"/>
              </a:ext>
            </a:extLst>
          </p:cNvPr>
          <p:cNvSpPr/>
          <p:nvPr/>
        </p:nvSpPr>
        <p:spPr>
          <a:xfrm rot="19998038">
            <a:off x="2054278" y="2427164"/>
            <a:ext cx="5469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540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EMPIRE AGENT</a:t>
            </a:r>
            <a:endParaRPr lang="nb-NO" sz="5400" b="0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761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8392" y="1827373"/>
            <a:ext cx="8229600" cy="914400"/>
          </a:xfrm>
        </p:spPr>
        <p:txBody>
          <a:bodyPr>
            <a:normAutofit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</a:t>
            </a:r>
            <a:r>
              <a:rPr lang="nb-NO" sz="4800" dirty="0" err="1">
                <a:solidFill>
                  <a:schemeClr val="bg1"/>
                </a:solidFill>
              </a:rPr>
              <a:t>DDEAuto</a:t>
            </a:r>
            <a:endParaRPr lang="nb-N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1	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DDEAuto-Empire">
            <a:hlinkClick r:id="" action="ppaction://media"/>
            <a:extLst>
              <a:ext uri="{FF2B5EF4-FFF2-40B4-BE49-F238E27FC236}">
                <a16:creationId xmlns:a16="http://schemas.microsoft.com/office/drawing/2014/main" id="{856F68F1-D94A-42C5-825E-54A747771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412433" cy="50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 – NTLM </a:t>
            </a:r>
            <a:r>
              <a:rPr lang="nb-NO" sz="1800" dirty="0" err="1">
                <a:solidFill>
                  <a:schemeClr val="bg1"/>
                </a:solidFill>
              </a:rPr>
              <a:t>Blocking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r>
              <a:rPr lang="nb-NO" dirty="0" err="1">
                <a:solidFill>
                  <a:schemeClr val="accent5"/>
                </a:solidFill>
              </a:rPr>
              <a:t>Audit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Whitelist</a:t>
            </a:r>
          </a:p>
          <a:p>
            <a:r>
              <a:rPr lang="nb-NO" dirty="0">
                <a:solidFill>
                  <a:schemeClr val="accent5"/>
                </a:solidFill>
              </a:rPr>
              <a:t>Block NTLM</a:t>
            </a: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1E5787-149F-40B2-8E4E-923E16623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075" y="914400"/>
            <a:ext cx="3153040" cy="3840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5CFE80-2AE0-4AD9-A8A2-3CEA03C63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95" y="1127943"/>
            <a:ext cx="3139164" cy="384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8E0820-2B8E-4710-B2AA-2D931A3F5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329" y="1403068"/>
            <a:ext cx="3052685" cy="3686818"/>
          </a:xfrm>
          <a:prstGeom prst="rect">
            <a:avLst/>
          </a:prstGeom>
        </p:spPr>
      </p:pic>
      <p:sp>
        <p:nvSpPr>
          <p:cNvPr id="14" name="Explosion: 8 Points 13">
            <a:extLst>
              <a:ext uri="{FF2B5EF4-FFF2-40B4-BE49-F238E27FC236}">
                <a16:creationId xmlns:a16="http://schemas.microsoft.com/office/drawing/2014/main" id="{9FD6D0BE-0E7C-41EC-99D5-A8A7065D113A}"/>
              </a:ext>
            </a:extLst>
          </p:cNvPr>
          <p:cNvSpPr/>
          <p:nvPr/>
        </p:nvSpPr>
        <p:spPr>
          <a:xfrm>
            <a:off x="4819879" y="3360145"/>
            <a:ext cx="1325192" cy="97414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+10</a:t>
            </a:r>
          </a:p>
        </p:txBody>
      </p:sp>
    </p:spTree>
    <p:extLst>
      <p:ext uri="{BB962C8B-B14F-4D97-AF65-F5344CB8AC3E}">
        <p14:creationId xmlns:p14="http://schemas.microsoft.com/office/powerpoint/2010/main" val="6627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 – Office </a:t>
            </a:r>
            <a:r>
              <a:rPr lang="nb-NO" sz="1800" dirty="0" err="1">
                <a:solidFill>
                  <a:schemeClr val="bg1"/>
                </a:solidFill>
              </a:rPr>
              <a:t>macro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challenges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Commonly used for productivity</a:t>
            </a:r>
          </a:p>
          <a:p>
            <a:r>
              <a:rPr lang="en-US" dirty="0">
                <a:solidFill>
                  <a:schemeClr val="accent5"/>
                </a:solidFill>
              </a:rPr>
              <a:t>Macros can execute code</a:t>
            </a:r>
          </a:p>
          <a:p>
            <a:r>
              <a:rPr lang="en-US" dirty="0">
                <a:solidFill>
                  <a:schemeClr val="accent5"/>
                </a:solidFill>
              </a:rPr>
              <a:t>Users ignore security warnings</a:t>
            </a:r>
          </a:p>
        </p:txBody>
      </p:sp>
    </p:spTree>
    <p:extLst>
      <p:ext uri="{BB962C8B-B14F-4D97-AF65-F5344CB8AC3E}">
        <p14:creationId xmlns:p14="http://schemas.microsoft.com/office/powerpoint/2010/main" val="15570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 – Office </a:t>
            </a:r>
            <a:r>
              <a:rPr lang="nb-NO" sz="1800" dirty="0" err="1">
                <a:solidFill>
                  <a:schemeClr val="bg1"/>
                </a:solidFill>
              </a:rPr>
              <a:t>macro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exploits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115572"/>
            <a:ext cx="8229600" cy="2663825"/>
          </a:xfrm>
        </p:spPr>
        <p:txBody>
          <a:bodyPr/>
          <a:lstStyle/>
          <a:p>
            <a:r>
              <a:rPr lang="nb-NO" dirty="0">
                <a:solidFill>
                  <a:schemeClr val="accent5"/>
                </a:solidFill>
              </a:rPr>
              <a:t>Attack Surface </a:t>
            </a:r>
            <a:r>
              <a:rPr lang="nb-NO" dirty="0" err="1">
                <a:solidFill>
                  <a:schemeClr val="accent5"/>
                </a:solidFill>
              </a:rPr>
              <a:t>Reduction</a:t>
            </a:r>
            <a:r>
              <a:rPr lang="nb-NO" dirty="0">
                <a:solidFill>
                  <a:schemeClr val="accent5"/>
                </a:solidFill>
              </a:rPr>
              <a:t> (Windows 10 1709)</a:t>
            </a:r>
          </a:p>
          <a:p>
            <a:r>
              <a:rPr lang="nb-NO" dirty="0">
                <a:solidFill>
                  <a:schemeClr val="accent5"/>
                </a:solidFill>
              </a:rPr>
              <a:t>Block </a:t>
            </a:r>
            <a:r>
              <a:rPr lang="nb-NO" dirty="0" err="1">
                <a:solidFill>
                  <a:schemeClr val="accent5"/>
                </a:solidFill>
              </a:rPr>
              <a:t>macros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originating</a:t>
            </a:r>
            <a:r>
              <a:rPr lang="nb-NO" dirty="0">
                <a:solidFill>
                  <a:schemeClr val="accent5"/>
                </a:solidFill>
              </a:rPr>
              <a:t> from </a:t>
            </a:r>
            <a:r>
              <a:rPr lang="nb-NO" dirty="0" err="1">
                <a:solidFill>
                  <a:schemeClr val="accent5"/>
                </a:solidFill>
              </a:rPr>
              <a:t>Internet</a:t>
            </a:r>
            <a:r>
              <a:rPr lang="nb-NO" dirty="0">
                <a:solidFill>
                  <a:schemeClr val="accent5"/>
                </a:solidFill>
              </a:rPr>
              <a:t> (Office)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Don’t</a:t>
            </a:r>
            <a:r>
              <a:rPr lang="nb-NO" dirty="0">
                <a:solidFill>
                  <a:schemeClr val="accent5"/>
                </a:solidFill>
              </a:rPr>
              <a:t> trust </a:t>
            </a:r>
            <a:r>
              <a:rPr lang="nb-NO" dirty="0" err="1">
                <a:solidFill>
                  <a:schemeClr val="accent5"/>
                </a:solidFill>
              </a:rPr>
              <a:t>anything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2052" name="Picture 4" descr="https://cloudblogs.microsoft.com/uploads/prod/2018/01/48.png">
            <a:extLst>
              <a:ext uri="{FF2B5EF4-FFF2-40B4-BE49-F238E27FC236}">
                <a16:creationId xmlns:a16="http://schemas.microsoft.com/office/drawing/2014/main" id="{B4D01014-32BF-486B-9642-F8015801A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7" y="2604012"/>
            <a:ext cx="5066312" cy="235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 – </a:t>
            </a:r>
            <a:r>
              <a:rPr lang="nb-NO" sz="1800" dirty="0" err="1">
                <a:solidFill>
                  <a:schemeClr val="bg1"/>
                </a:solidFill>
              </a:rPr>
              <a:t>DDEAuto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r>
              <a:rPr lang="nb-NO" dirty="0" err="1">
                <a:solidFill>
                  <a:schemeClr val="accent5"/>
                </a:solidFill>
              </a:rPr>
              <a:t>Functionality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removed</a:t>
            </a:r>
            <a:r>
              <a:rPr lang="nb-NO" dirty="0">
                <a:solidFill>
                  <a:schemeClr val="accent5"/>
                </a:solidFill>
              </a:rPr>
              <a:t> by Office </a:t>
            </a:r>
            <a:r>
              <a:rPr lang="nb-NO" dirty="0" err="1">
                <a:solidFill>
                  <a:schemeClr val="accent5"/>
                </a:solidFill>
              </a:rPr>
              <a:t>patch</a:t>
            </a:r>
            <a:r>
              <a:rPr lang="nb-NO" dirty="0">
                <a:solidFill>
                  <a:schemeClr val="accent5"/>
                </a:solidFill>
              </a:rPr>
              <a:t>(es)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Requires</a:t>
            </a:r>
            <a:r>
              <a:rPr lang="nb-NO" dirty="0">
                <a:solidFill>
                  <a:schemeClr val="accent5"/>
                </a:solidFill>
              </a:rPr>
              <a:t> manual </a:t>
            </a:r>
            <a:r>
              <a:rPr lang="nb-NO" dirty="0" err="1">
                <a:solidFill>
                  <a:schemeClr val="accent5"/>
                </a:solidFill>
              </a:rPr>
              <a:t>attention</a:t>
            </a:r>
            <a:r>
              <a:rPr lang="nb-NO" dirty="0">
                <a:solidFill>
                  <a:schemeClr val="accent5"/>
                </a:solidFill>
              </a:rPr>
              <a:t>	</a:t>
            </a:r>
          </a:p>
          <a:p>
            <a:r>
              <a:rPr lang="en-US" dirty="0">
                <a:solidFill>
                  <a:schemeClr val="accent5"/>
                </a:solidFill>
              </a:rPr>
              <a:t>ADV170021 | Microsoft Office Defense in Depth Update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5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8392" y="1827373"/>
            <a:ext cx="8229600" cy="914400"/>
          </a:xfrm>
        </p:spPr>
        <p:txBody>
          <a:bodyPr>
            <a:normAutofit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</a:t>
            </a:r>
            <a:r>
              <a:rPr lang="nb-NO" sz="4800" dirty="0" err="1">
                <a:solidFill>
                  <a:schemeClr val="bg1"/>
                </a:solidFill>
              </a:rPr>
              <a:t>Defense</a:t>
            </a:r>
            <a:endParaRPr lang="nb-N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25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565266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and </a:t>
            </a:r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: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2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Escalate</a:t>
            </a:r>
            <a:r>
              <a:rPr lang="nb-NO" dirty="0">
                <a:solidFill>
                  <a:schemeClr val="bg1"/>
                </a:solidFill>
              </a:rPr>
              <a:t> to </a:t>
            </a:r>
            <a:r>
              <a:rPr lang="nb-NO" err="1">
                <a:solidFill>
                  <a:schemeClr val="bg1"/>
                </a:solidFill>
              </a:rPr>
              <a:t>local</a:t>
            </a:r>
            <a:r>
              <a:rPr lang="nb-NO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admin</a:t>
            </a:r>
            <a:endParaRPr lang="nb-NO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r>
              <a:rPr lang="nb-NO">
                <a:solidFill>
                  <a:schemeClr val="bg1"/>
                </a:solidFill>
              </a:rPr>
              <a:t>Lateral </a:t>
            </a:r>
            <a:r>
              <a:rPr lang="nb-NO" dirty="0" err="1">
                <a:solidFill>
                  <a:schemeClr val="bg1"/>
                </a:solidFill>
              </a:rPr>
              <a:t>movement</a:t>
            </a:r>
            <a:endParaRPr lang="nb-NO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pPr lvl="2"/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3076" name="Picture 4" descr="hack hacking GIF">
            <a:extLst>
              <a:ext uri="{FF2B5EF4-FFF2-40B4-BE49-F238E27FC236}">
                <a16:creationId xmlns:a16="http://schemas.microsoft.com/office/drawing/2014/main" id="{1E94852C-3E3F-4A6C-8133-022E0F4C3C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80" y="1263455"/>
            <a:ext cx="4397086" cy="246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547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</a:t>
            </a:r>
            <a:r>
              <a:rPr lang="nb-NO" sz="1800" dirty="0" err="1">
                <a:solidFill>
                  <a:schemeClr val="bg1"/>
                </a:solidFill>
              </a:rPr>
              <a:t>Escalate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privileges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Increase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privileges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Various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methods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 err="1">
                <a:solidFill>
                  <a:schemeClr val="accent5"/>
                </a:solidFill>
              </a:rPr>
              <a:t>Wrong</a:t>
            </a:r>
            <a:r>
              <a:rPr lang="nb-NO" dirty="0">
                <a:solidFill>
                  <a:schemeClr val="accent5"/>
                </a:solidFill>
              </a:rPr>
              <a:t> ACL </a:t>
            </a:r>
            <a:r>
              <a:rPr lang="nb-NO" dirty="0" err="1">
                <a:solidFill>
                  <a:schemeClr val="accent5"/>
                </a:solidFill>
              </a:rPr>
              <a:t>on</a:t>
            </a:r>
            <a:r>
              <a:rPr lang="nb-NO" dirty="0">
                <a:solidFill>
                  <a:schemeClr val="accent5"/>
                </a:solidFill>
              </a:rPr>
              <a:t> services/</a:t>
            </a:r>
            <a:r>
              <a:rPr lang="nb-NO" dirty="0" err="1">
                <a:solidFill>
                  <a:schemeClr val="accent5"/>
                </a:solidFill>
              </a:rPr>
              <a:t>Autoruns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GPP </a:t>
            </a:r>
            <a:r>
              <a:rPr lang="nb-NO" dirty="0" err="1">
                <a:solidFill>
                  <a:schemeClr val="accent5"/>
                </a:solidFill>
              </a:rPr>
              <a:t>passwords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Unattend.xml</a:t>
            </a:r>
          </a:p>
          <a:p>
            <a:pPr lvl="1"/>
            <a:r>
              <a:rPr lang="nb-NO" dirty="0" err="1">
                <a:solidFill>
                  <a:schemeClr val="accent5"/>
                </a:solidFill>
              </a:rPr>
              <a:t>Kerberoasting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DLL </a:t>
            </a:r>
            <a:r>
              <a:rPr lang="nb-NO" dirty="0" err="1">
                <a:solidFill>
                  <a:schemeClr val="accent5"/>
                </a:solidFill>
              </a:rPr>
              <a:t>Hijacking</a:t>
            </a:r>
            <a:r>
              <a:rPr lang="nb-NO" dirty="0">
                <a:solidFill>
                  <a:schemeClr val="accent5"/>
                </a:solidFill>
              </a:rPr>
              <a:t> &lt;3</a:t>
            </a:r>
          </a:p>
          <a:p>
            <a:pPr lvl="1"/>
            <a:r>
              <a:rPr lang="nb-NO" dirty="0">
                <a:solidFill>
                  <a:schemeClr val="accent5"/>
                </a:solidFill>
              </a:rPr>
              <a:t>+++++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122" name="Picture 2" descr="player hacking GIF">
            <a:extLst>
              <a:ext uri="{FF2B5EF4-FFF2-40B4-BE49-F238E27FC236}">
                <a16:creationId xmlns:a16="http://schemas.microsoft.com/office/drawing/2014/main" id="{841020C6-D6E1-4C40-A23F-11C93DCBB1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3688"/>
            <a:ext cx="4240670" cy="2385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82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1427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Who </a:t>
            </a:r>
            <a:r>
              <a:rPr lang="nb-NO" sz="1800" dirty="0" err="1">
                <a:solidFill>
                  <a:schemeClr val="bg1"/>
                </a:solidFill>
              </a:rPr>
              <a:t>we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are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13396" y="821514"/>
            <a:ext cx="8229600" cy="2663825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Oddvar Moe / Karim El-Melhaoui</a:t>
            </a:r>
          </a:p>
          <a:p>
            <a:r>
              <a:rPr lang="nb-NO" dirty="0" err="1">
                <a:solidFill>
                  <a:schemeClr val="bg1"/>
                </a:solidFill>
              </a:rPr>
              <a:t>Working</a:t>
            </a:r>
            <a:r>
              <a:rPr lang="nb-NO" dirty="0">
                <a:solidFill>
                  <a:schemeClr val="bg1"/>
                </a:solidFill>
              </a:rPr>
              <a:t> for </a:t>
            </a:r>
            <a:r>
              <a:rPr lang="nb-NO" dirty="0" err="1">
                <a:solidFill>
                  <a:schemeClr val="bg1"/>
                </a:solidFill>
              </a:rPr>
              <a:t>Advania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Microsoft </a:t>
            </a:r>
            <a:r>
              <a:rPr lang="nb-NO" dirty="0" err="1">
                <a:solidFill>
                  <a:schemeClr val="bg1"/>
                </a:solidFill>
              </a:rPr>
              <a:t>oriented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security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dirty="0">
                <a:solidFill>
                  <a:schemeClr val="bg1"/>
                </a:solidFill>
              </a:rPr>
              <a:t>Offensive</a:t>
            </a:r>
          </a:p>
          <a:p>
            <a:r>
              <a:rPr lang="nb-NO" dirty="0">
                <a:solidFill>
                  <a:schemeClr val="bg1"/>
                </a:solidFill>
              </a:rPr>
              <a:t>Defensive</a:t>
            </a: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D343EF70-9302-46F1-AE8B-CFE721D7E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23" y="1482038"/>
            <a:ext cx="2337047" cy="34737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C03093-D34F-433C-9DDC-A87DD72FE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1710" y="1469927"/>
            <a:ext cx="2309584" cy="2768072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0893E688-8DAE-48BC-9AE2-24C798DAE982}"/>
              </a:ext>
            </a:extLst>
          </p:cNvPr>
          <p:cNvSpPr/>
          <p:nvPr/>
        </p:nvSpPr>
        <p:spPr>
          <a:xfrm>
            <a:off x="6118167" y="1386358"/>
            <a:ext cx="328352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2000" b="0" cap="none" spc="0" dirty="0">
                <a:ln w="0"/>
                <a:solidFill>
                  <a:srgbClr val="98239C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Awesome IT-PRO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ADD6CCF-FAA4-4B75-9013-509075769D3C}"/>
              </a:ext>
            </a:extLst>
          </p:cNvPr>
          <p:cNvSpPr/>
          <p:nvPr/>
        </p:nvSpPr>
        <p:spPr>
          <a:xfrm rot="19210608">
            <a:off x="4129266" y="2294589"/>
            <a:ext cx="272030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b-NO" sz="20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Hardcore Hacker</a:t>
            </a:r>
          </a:p>
        </p:txBody>
      </p:sp>
    </p:spTree>
    <p:extLst>
      <p:ext uri="{BB962C8B-B14F-4D97-AF65-F5344CB8AC3E}">
        <p14:creationId xmlns:p14="http://schemas.microsoft.com/office/powerpoint/2010/main" val="3393719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8392" y="1827373"/>
            <a:ext cx="8229600" cy="914400"/>
          </a:xfrm>
        </p:spPr>
        <p:txBody>
          <a:bodyPr>
            <a:normAutofit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</a:t>
            </a:r>
            <a:r>
              <a:rPr lang="nb-NO" sz="4800" dirty="0" err="1">
                <a:solidFill>
                  <a:schemeClr val="bg1"/>
                </a:solidFill>
              </a:rPr>
              <a:t>Elevate</a:t>
            </a:r>
            <a:r>
              <a:rPr lang="nb-NO" sz="4800" dirty="0">
                <a:solidFill>
                  <a:schemeClr val="bg1"/>
                </a:solidFill>
              </a:rPr>
              <a:t> </a:t>
            </a:r>
            <a:r>
              <a:rPr lang="nb-NO" sz="4800" dirty="0" err="1">
                <a:solidFill>
                  <a:schemeClr val="bg1"/>
                </a:solidFill>
              </a:rPr>
              <a:t>privileges</a:t>
            </a:r>
            <a:endParaRPr lang="nb-N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128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824"/>
            <a:ext cx="8229600" cy="9144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Details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about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attacks</a:t>
            </a:r>
            <a:r>
              <a:rPr lang="nb-NO" sz="1800" dirty="0">
                <a:solidFill>
                  <a:schemeClr val="bg1"/>
                </a:solidFill>
              </a:rPr>
              <a:t> – Lateral </a:t>
            </a:r>
            <a:r>
              <a:rPr lang="nb-NO" sz="1800" dirty="0" err="1">
                <a:solidFill>
                  <a:schemeClr val="bg1"/>
                </a:solidFill>
              </a:rPr>
              <a:t>movement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dirty="0">
                <a:solidFill>
                  <a:schemeClr val="accent5"/>
                </a:solidFill>
              </a:rPr>
              <a:t>Jump </a:t>
            </a:r>
            <a:r>
              <a:rPr lang="nb-NO" dirty="0" err="1">
                <a:solidFill>
                  <a:schemeClr val="accent5"/>
                </a:solidFill>
              </a:rPr>
              <a:t>between</a:t>
            </a:r>
            <a:r>
              <a:rPr lang="nb-NO" dirty="0">
                <a:solidFill>
                  <a:schemeClr val="accent5"/>
                </a:solidFill>
              </a:rPr>
              <a:t> computers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Search</a:t>
            </a:r>
            <a:r>
              <a:rPr lang="nb-NO" dirty="0">
                <a:solidFill>
                  <a:schemeClr val="accent5"/>
                </a:solidFill>
              </a:rPr>
              <a:t> for more/</a:t>
            </a:r>
            <a:r>
              <a:rPr lang="nb-NO" dirty="0" err="1">
                <a:solidFill>
                  <a:schemeClr val="accent5"/>
                </a:solidFill>
              </a:rPr>
              <a:t>better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creds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Different </a:t>
            </a:r>
            <a:r>
              <a:rPr lang="nb-NO" dirty="0" err="1">
                <a:solidFill>
                  <a:schemeClr val="accent5"/>
                </a:solidFill>
              </a:rPr>
              <a:t>techniques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WMI</a:t>
            </a:r>
          </a:p>
          <a:p>
            <a:pPr lvl="1"/>
            <a:r>
              <a:rPr lang="nb-NO" dirty="0" err="1">
                <a:solidFill>
                  <a:schemeClr val="accent5"/>
                </a:solidFill>
              </a:rPr>
              <a:t>PSRemoting</a:t>
            </a:r>
            <a:endParaRPr lang="nb-NO" dirty="0">
              <a:solidFill>
                <a:schemeClr val="accent5"/>
              </a:solidFill>
            </a:endParaRPr>
          </a:p>
          <a:p>
            <a:pPr lvl="1"/>
            <a:r>
              <a:rPr lang="nb-NO" dirty="0">
                <a:solidFill>
                  <a:schemeClr val="accent5"/>
                </a:solidFill>
              </a:rPr>
              <a:t>PSEXEC</a:t>
            </a:r>
          </a:p>
          <a:p>
            <a:pPr lvl="1"/>
            <a:r>
              <a:rPr lang="nb-NO" dirty="0">
                <a:solidFill>
                  <a:schemeClr val="accent5"/>
                </a:solidFill>
              </a:rPr>
              <a:t>DCOM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3041EB8-2697-4209-9284-8309AB835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397" y="1148330"/>
            <a:ext cx="4202534" cy="3079183"/>
          </a:xfrm>
          <a:prstGeom prst="rect">
            <a:avLst/>
          </a:prstGeom>
        </p:spPr>
      </p:pic>
      <p:cxnSp>
        <p:nvCxnSpPr>
          <p:cNvPr id="7" name="Rett pilkobling 16">
            <a:extLst>
              <a:ext uri="{FF2B5EF4-FFF2-40B4-BE49-F238E27FC236}">
                <a16:creationId xmlns:a16="http://schemas.microsoft.com/office/drawing/2014/main" id="{0A6A521B-7372-475F-899E-F46106719A34}"/>
              </a:ext>
            </a:extLst>
          </p:cNvPr>
          <p:cNvCxnSpPr>
            <a:cxnSpLocks/>
          </p:cNvCxnSpPr>
          <p:nvPr/>
        </p:nvCxnSpPr>
        <p:spPr>
          <a:xfrm>
            <a:off x="6292539" y="2895600"/>
            <a:ext cx="789905" cy="0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Rett pilkobling 16">
            <a:extLst>
              <a:ext uri="{FF2B5EF4-FFF2-40B4-BE49-F238E27FC236}">
                <a16:creationId xmlns:a16="http://schemas.microsoft.com/office/drawing/2014/main" id="{3177FC29-2D2D-4568-9075-28BF171685AB}"/>
              </a:ext>
            </a:extLst>
          </p:cNvPr>
          <p:cNvCxnSpPr>
            <a:cxnSpLocks/>
          </p:cNvCxnSpPr>
          <p:nvPr/>
        </p:nvCxnSpPr>
        <p:spPr>
          <a:xfrm flipV="1">
            <a:off x="6292538" y="2227811"/>
            <a:ext cx="789906" cy="667789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Rett pilkobling 16">
            <a:extLst>
              <a:ext uri="{FF2B5EF4-FFF2-40B4-BE49-F238E27FC236}">
                <a16:creationId xmlns:a16="http://schemas.microsoft.com/office/drawing/2014/main" id="{95E046CF-3662-43B8-A714-9708D414F81B}"/>
              </a:ext>
            </a:extLst>
          </p:cNvPr>
          <p:cNvCxnSpPr>
            <a:cxnSpLocks/>
          </p:cNvCxnSpPr>
          <p:nvPr/>
        </p:nvCxnSpPr>
        <p:spPr>
          <a:xfrm flipH="1" flipV="1">
            <a:off x="6010102" y="2344189"/>
            <a:ext cx="282437" cy="540327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ett pilkobling 16">
            <a:extLst>
              <a:ext uri="{FF2B5EF4-FFF2-40B4-BE49-F238E27FC236}">
                <a16:creationId xmlns:a16="http://schemas.microsoft.com/office/drawing/2014/main" id="{6DE14C30-70AF-41F1-ACBE-5A09F06CAFC7}"/>
              </a:ext>
            </a:extLst>
          </p:cNvPr>
          <p:cNvCxnSpPr>
            <a:cxnSpLocks/>
          </p:cNvCxnSpPr>
          <p:nvPr/>
        </p:nvCxnSpPr>
        <p:spPr>
          <a:xfrm flipH="1">
            <a:off x="6292539" y="2051166"/>
            <a:ext cx="2068778" cy="844434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3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48392" y="1827373"/>
            <a:ext cx="8229600" cy="914400"/>
          </a:xfrm>
        </p:spPr>
        <p:txBody>
          <a:bodyPr>
            <a:normAutofit/>
          </a:bodyPr>
          <a:lstStyle/>
          <a:p>
            <a:r>
              <a:rPr lang="nb-NO" sz="4800" dirty="0">
                <a:solidFill>
                  <a:schemeClr val="bg1"/>
                </a:solidFill>
              </a:rPr>
              <a:t>DEMO – Lateral </a:t>
            </a:r>
            <a:r>
              <a:rPr lang="nb-NO" sz="4800" dirty="0" err="1">
                <a:solidFill>
                  <a:schemeClr val="bg1"/>
                </a:solidFill>
              </a:rPr>
              <a:t>movement</a:t>
            </a:r>
            <a:endParaRPr lang="nb-NO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1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11843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: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D529-55D3-4504-8DB3-DE86C2274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45" y="624475"/>
            <a:ext cx="6281910" cy="4602735"/>
          </a:xfrm>
          <a:prstGeom prst="rect">
            <a:avLst/>
          </a:prstGeom>
        </p:spPr>
      </p:pic>
      <p:cxnSp>
        <p:nvCxnSpPr>
          <p:cNvPr id="47" name="Rett pilkobling 16">
            <a:extLst>
              <a:ext uri="{FF2B5EF4-FFF2-40B4-BE49-F238E27FC236}">
                <a16:creationId xmlns:a16="http://schemas.microsoft.com/office/drawing/2014/main" id="{332A32BB-4337-4F8D-95BC-DB21D759899E}"/>
              </a:ext>
            </a:extLst>
          </p:cNvPr>
          <p:cNvCxnSpPr>
            <a:cxnSpLocks/>
          </p:cNvCxnSpPr>
          <p:nvPr/>
        </p:nvCxnSpPr>
        <p:spPr>
          <a:xfrm>
            <a:off x="3739918" y="3426957"/>
            <a:ext cx="1300608" cy="0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Multiplication Sign 40">
            <a:extLst>
              <a:ext uri="{FF2B5EF4-FFF2-40B4-BE49-F238E27FC236}">
                <a16:creationId xmlns:a16="http://schemas.microsoft.com/office/drawing/2014/main" id="{1ABAF8DD-F29E-42F7-A14A-16402F578503}"/>
              </a:ext>
            </a:extLst>
          </p:cNvPr>
          <p:cNvSpPr/>
          <p:nvPr/>
        </p:nvSpPr>
        <p:spPr>
          <a:xfrm>
            <a:off x="3933022" y="2969757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Rett pilkobling 16">
            <a:extLst>
              <a:ext uri="{FF2B5EF4-FFF2-40B4-BE49-F238E27FC236}">
                <a16:creationId xmlns:a16="http://schemas.microsoft.com/office/drawing/2014/main" id="{9195C2C0-8235-439D-AC00-53B433D62194}"/>
              </a:ext>
            </a:extLst>
          </p:cNvPr>
          <p:cNvCxnSpPr>
            <a:cxnSpLocks/>
          </p:cNvCxnSpPr>
          <p:nvPr/>
        </p:nvCxnSpPr>
        <p:spPr>
          <a:xfrm flipH="1">
            <a:off x="5579956" y="2065663"/>
            <a:ext cx="1425165" cy="1315119"/>
          </a:xfrm>
          <a:prstGeom prst="straightConnector1">
            <a:avLst/>
          </a:prstGeom>
          <a:ln w="793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Multiplication Sign 43">
            <a:extLst>
              <a:ext uri="{FF2B5EF4-FFF2-40B4-BE49-F238E27FC236}">
                <a16:creationId xmlns:a16="http://schemas.microsoft.com/office/drawing/2014/main" id="{5DF526EC-F3ED-467C-A44C-0659460043F7}"/>
              </a:ext>
            </a:extLst>
          </p:cNvPr>
          <p:cNvSpPr/>
          <p:nvPr/>
        </p:nvSpPr>
        <p:spPr>
          <a:xfrm>
            <a:off x="5888516" y="2266022"/>
            <a:ext cx="914400" cy="9144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5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Mitigating</a:t>
            </a:r>
            <a:r>
              <a:rPr lang="nb-NO" sz="1800" dirty="0">
                <a:solidFill>
                  <a:schemeClr val="bg1"/>
                </a:solidFill>
              </a:rPr>
              <a:t> lateral </a:t>
            </a:r>
            <a:r>
              <a:rPr lang="nb-NO" sz="1800" dirty="0" err="1">
                <a:solidFill>
                  <a:schemeClr val="bg1"/>
                </a:solidFill>
              </a:rPr>
              <a:t>movement</a:t>
            </a:r>
            <a:r>
              <a:rPr lang="nb-NO" sz="1800" dirty="0">
                <a:solidFill>
                  <a:schemeClr val="bg1"/>
                </a:solidFill>
              </a:rPr>
              <a:t> – Lateral </a:t>
            </a:r>
            <a:r>
              <a:rPr lang="nb-NO" sz="1800" dirty="0" err="1">
                <a:solidFill>
                  <a:schemeClr val="bg1"/>
                </a:solidFill>
              </a:rPr>
              <a:t>Movement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>
                <a:solidFill>
                  <a:schemeClr val="accent5"/>
                </a:solidFill>
              </a:rPr>
              <a:t>Limit </a:t>
            </a:r>
            <a:r>
              <a:rPr lang="nb-NO" dirty="0" err="1">
                <a:solidFill>
                  <a:schemeClr val="accent5"/>
                </a:solidFill>
              </a:rPr>
              <a:t>workstation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communication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Introduced</a:t>
            </a:r>
            <a:r>
              <a:rPr lang="nb-NO" dirty="0">
                <a:solidFill>
                  <a:schemeClr val="accent5"/>
                </a:solidFill>
              </a:rPr>
              <a:t> in Server 2012 </a:t>
            </a:r>
            <a:br>
              <a:rPr lang="nb-NO" dirty="0">
                <a:solidFill>
                  <a:schemeClr val="accent5"/>
                </a:solidFill>
              </a:rPr>
            </a:br>
            <a:r>
              <a:rPr lang="nb-NO" dirty="0">
                <a:solidFill>
                  <a:schemeClr val="accent5"/>
                </a:solidFill>
              </a:rPr>
              <a:t>(Windows 7: KB2871977)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Firewall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rules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CF68B-F687-4889-A99F-4D07CDE5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09145"/>
            <a:ext cx="3029548" cy="375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6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Mitigating</a:t>
            </a:r>
            <a:r>
              <a:rPr lang="nb-NO" sz="1800" dirty="0">
                <a:solidFill>
                  <a:schemeClr val="bg1"/>
                </a:solidFill>
              </a:rPr>
              <a:t> lateral </a:t>
            </a:r>
            <a:r>
              <a:rPr lang="nb-NO" sz="1800" dirty="0" err="1">
                <a:solidFill>
                  <a:schemeClr val="bg1"/>
                </a:solidFill>
              </a:rPr>
              <a:t>movement</a:t>
            </a:r>
            <a:r>
              <a:rPr lang="nb-NO" sz="1800" dirty="0">
                <a:solidFill>
                  <a:schemeClr val="bg1"/>
                </a:solidFill>
              </a:rPr>
              <a:t> – LAPS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r>
              <a:rPr lang="nb-NO" dirty="0" err="1">
                <a:solidFill>
                  <a:schemeClr val="accent5"/>
                </a:solidFill>
              </a:rPr>
              <a:t>Local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accounts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are</a:t>
            </a:r>
            <a:r>
              <a:rPr lang="nb-NO" dirty="0">
                <a:solidFill>
                  <a:schemeClr val="accent5"/>
                </a:solidFill>
              </a:rPr>
              <a:t> invisible in DC logs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Randomizes</a:t>
            </a:r>
            <a:r>
              <a:rPr lang="nb-NO" dirty="0">
                <a:solidFill>
                  <a:schemeClr val="accent5"/>
                </a:solidFill>
              </a:rPr>
              <a:t> RID 500 </a:t>
            </a:r>
            <a:r>
              <a:rPr lang="nb-NO" dirty="0" err="1">
                <a:solidFill>
                  <a:schemeClr val="accent5"/>
                </a:solidFill>
              </a:rPr>
              <a:t>account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password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Managed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with</a:t>
            </a:r>
            <a:r>
              <a:rPr lang="nb-NO" dirty="0">
                <a:solidFill>
                  <a:schemeClr val="accent5"/>
                </a:solidFill>
              </a:rPr>
              <a:t> Group Policy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Stored</a:t>
            </a:r>
            <a:r>
              <a:rPr lang="nb-NO" dirty="0">
                <a:solidFill>
                  <a:schemeClr val="accent5"/>
                </a:solidFill>
              </a:rPr>
              <a:t> in </a:t>
            </a:r>
            <a:r>
              <a:rPr lang="nb-NO" dirty="0" err="1">
                <a:solidFill>
                  <a:schemeClr val="accent5"/>
                </a:solidFill>
              </a:rPr>
              <a:t>attribute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1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Monitoring</a:t>
            </a:r>
            <a:r>
              <a:rPr lang="nb-NO" sz="1800" dirty="0">
                <a:solidFill>
                  <a:schemeClr val="bg1"/>
                </a:solidFill>
              </a:rPr>
              <a:t> &amp; </a:t>
            </a:r>
            <a:r>
              <a:rPr lang="nb-NO" sz="1800" dirty="0" err="1">
                <a:solidFill>
                  <a:schemeClr val="bg1"/>
                </a:solidFill>
              </a:rPr>
              <a:t>Detection</a:t>
            </a:r>
            <a:r>
              <a:rPr lang="nb-NO" sz="1800" dirty="0">
                <a:solidFill>
                  <a:schemeClr val="bg1"/>
                </a:solidFill>
              </a:rPr>
              <a:t> – </a:t>
            </a:r>
            <a:r>
              <a:rPr lang="nb-NO" sz="1800" dirty="0" err="1">
                <a:solidFill>
                  <a:schemeClr val="bg1"/>
                </a:solidFill>
              </a:rPr>
              <a:t>Sysmon</a:t>
            </a:r>
            <a:endParaRPr lang="nb-NO" sz="1800" dirty="0">
              <a:solidFill>
                <a:schemeClr val="bg1"/>
              </a:solidFill>
            </a:endParaRPr>
          </a:p>
        </p:txBody>
      </p:sp>
      <p:pic>
        <p:nvPicPr>
          <p:cNvPr id="6" name="Bilde 3">
            <a:extLst>
              <a:ext uri="{FF2B5EF4-FFF2-40B4-BE49-F238E27FC236}">
                <a16:creationId xmlns:a16="http://schemas.microsoft.com/office/drawing/2014/main" id="{BA8B84B1-1FC9-46BC-94C5-A3FBFCC95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490" y="914400"/>
            <a:ext cx="5431020" cy="4033400"/>
          </a:xfrm>
          <a:prstGeom prst="rect">
            <a:avLst/>
          </a:prstGeom>
        </p:spPr>
      </p:pic>
      <p:pic>
        <p:nvPicPr>
          <p:cNvPr id="7" name="Bilde 5">
            <a:extLst>
              <a:ext uri="{FF2B5EF4-FFF2-40B4-BE49-F238E27FC236}">
                <a16:creationId xmlns:a16="http://schemas.microsoft.com/office/drawing/2014/main" id="{61ED837A-6082-449D-BE9A-D28813EC3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285" y="733088"/>
            <a:ext cx="4535429" cy="48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Monitoring</a:t>
            </a:r>
            <a:r>
              <a:rPr lang="nb-NO" sz="1800" dirty="0">
                <a:solidFill>
                  <a:schemeClr val="bg1"/>
                </a:solidFill>
              </a:rPr>
              <a:t> &amp; </a:t>
            </a:r>
            <a:r>
              <a:rPr lang="nb-NO" sz="1800" dirty="0" err="1">
                <a:solidFill>
                  <a:schemeClr val="bg1"/>
                </a:solidFill>
              </a:rPr>
              <a:t>Detection</a:t>
            </a:r>
            <a:r>
              <a:rPr lang="nb-NO" sz="1800" dirty="0">
                <a:solidFill>
                  <a:schemeClr val="bg1"/>
                </a:solidFill>
              </a:rPr>
              <a:t> – aka.ms/</a:t>
            </a:r>
            <a:r>
              <a:rPr lang="nb-NO" sz="1800" dirty="0" err="1">
                <a:solidFill>
                  <a:schemeClr val="bg1"/>
                </a:solidFill>
              </a:rPr>
              <a:t>Weffles</a:t>
            </a:r>
            <a:endParaRPr lang="nb-NO"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msdnshared.blob.core.windows.net/media/2017/12/console-preview1.png">
            <a:extLst>
              <a:ext uri="{FF2B5EF4-FFF2-40B4-BE49-F238E27FC236}">
                <a16:creationId xmlns:a16="http://schemas.microsoft.com/office/drawing/2014/main" id="{8F899579-520C-4199-B7D9-FE89D7242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17" y="914400"/>
            <a:ext cx="6998713" cy="41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814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nb-NO" dirty="0" err="1">
                <a:solidFill>
                  <a:schemeClr val="bg1"/>
                </a:solidFill>
              </a:rPr>
              <a:t>Defense</a:t>
            </a:r>
            <a:r>
              <a:rPr lang="nb-NO" dirty="0">
                <a:solidFill>
                  <a:schemeClr val="bg1"/>
                </a:solidFill>
              </a:rPr>
              <a:t> in-</a:t>
            </a:r>
            <a:r>
              <a:rPr lang="nb-NO" dirty="0" err="1">
                <a:solidFill>
                  <a:schemeClr val="bg1"/>
                </a:solidFill>
              </a:rPr>
              <a:t>depth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199505" y="915294"/>
            <a:ext cx="8944495" cy="3490451"/>
          </a:xfrm>
        </p:spPr>
        <p:txBody>
          <a:bodyPr>
            <a:normAutofit fontScale="62500" lnSpcReduction="20000"/>
          </a:bodyPr>
          <a:lstStyle/>
          <a:p>
            <a:r>
              <a:rPr lang="nb-NO" dirty="0">
                <a:solidFill>
                  <a:schemeClr val="accent5"/>
                </a:solidFill>
              </a:rPr>
              <a:t>LAPS</a:t>
            </a:r>
          </a:p>
          <a:p>
            <a:r>
              <a:rPr lang="nb-NO" dirty="0">
                <a:solidFill>
                  <a:schemeClr val="accent5"/>
                </a:solidFill>
              </a:rPr>
              <a:t>AppLocker</a:t>
            </a:r>
          </a:p>
          <a:p>
            <a:r>
              <a:rPr lang="nb-NO" dirty="0" err="1">
                <a:solidFill>
                  <a:schemeClr val="accent5"/>
                </a:solidFill>
              </a:rPr>
              <a:t>Monitoring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Local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admin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Security Baselines</a:t>
            </a:r>
          </a:p>
          <a:p>
            <a:pPr marL="0" indent="0">
              <a:lnSpc>
                <a:spcPct val="170000"/>
              </a:lnSpc>
              <a:buNone/>
            </a:pPr>
            <a:endParaRPr lang="nb-NO" dirty="0">
              <a:solidFill>
                <a:schemeClr val="accent5"/>
              </a:solidFill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nb-NO" dirty="0">
                <a:solidFill>
                  <a:schemeClr val="accent5"/>
                </a:solidFill>
              </a:rPr>
              <a:t>Related sessions: </a:t>
            </a:r>
            <a:br>
              <a:rPr lang="nb-NO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Flip the Script: PowerShell \"Microsoft\'s Incident Response Language\“ – Jared Atkinson 02/02 08:30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Implementing AppLocker Whitelisting in an Enterprise – Sami </a:t>
            </a:r>
            <a:r>
              <a:rPr lang="en-US" sz="1400" dirty="0" err="1">
                <a:solidFill>
                  <a:schemeClr val="accent5"/>
                </a:solidFill>
              </a:rPr>
              <a:t>Laiho</a:t>
            </a:r>
            <a:r>
              <a:rPr lang="en-US" sz="1400" dirty="0">
                <a:solidFill>
                  <a:schemeClr val="accent5"/>
                </a:solidFill>
              </a:rPr>
              <a:t> 02/02 08:30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Adventures in </a:t>
            </a:r>
            <a:r>
              <a:rPr lang="en-US" sz="1400" dirty="0" err="1">
                <a:solidFill>
                  <a:schemeClr val="accent5"/>
                </a:solidFill>
              </a:rPr>
              <a:t>Underland</a:t>
            </a:r>
            <a:r>
              <a:rPr lang="en-US" sz="1400" dirty="0">
                <a:solidFill>
                  <a:schemeClr val="accent5"/>
                </a:solidFill>
              </a:rPr>
              <a:t>: Is encryption solid as a rock or a handful of dust? – Paula </a:t>
            </a:r>
            <a:r>
              <a:rPr lang="en-US" sz="1400" dirty="0" err="1">
                <a:solidFill>
                  <a:schemeClr val="accent5"/>
                </a:solidFill>
              </a:rPr>
              <a:t>Januszkiewicz</a:t>
            </a:r>
            <a:r>
              <a:rPr lang="en-US" sz="1400" dirty="0">
                <a:solidFill>
                  <a:schemeClr val="accent5"/>
                </a:solidFill>
              </a:rPr>
              <a:t> 02/02 09:50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400" dirty="0">
                <a:solidFill>
                  <a:schemeClr val="accent5"/>
                </a:solidFill>
              </a:rPr>
              <a:t>How the new Windows 10 Security Center Works with WDATP, Win-Defender and more - Mirko </a:t>
            </a:r>
            <a:r>
              <a:rPr lang="en-US" sz="1400" dirty="0" err="1">
                <a:solidFill>
                  <a:schemeClr val="accent5"/>
                </a:solidFill>
              </a:rPr>
              <a:t>Colemberg</a:t>
            </a:r>
            <a:r>
              <a:rPr lang="en-US" sz="1400" dirty="0">
                <a:solidFill>
                  <a:schemeClr val="accent5"/>
                </a:solidFill>
              </a:rPr>
              <a:t>  02/02 09:50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Top 10 ways to make hackers excited: All about the shortcuts not worth taking - Paula </a:t>
            </a:r>
            <a:r>
              <a:rPr lang="en-US" sz="1400" dirty="0" err="1">
                <a:solidFill>
                  <a:schemeClr val="accent5"/>
                </a:solidFill>
              </a:rPr>
              <a:t>Januszkiewicz</a:t>
            </a:r>
            <a:r>
              <a:rPr lang="en-US" sz="1400" dirty="0">
                <a:solidFill>
                  <a:schemeClr val="accent5"/>
                </a:solidFill>
              </a:rPr>
              <a:t> 02/02 12:40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1400" dirty="0">
                <a:solidFill>
                  <a:schemeClr val="accent5"/>
                </a:solidFill>
              </a:rPr>
              <a:t>Hacking Windows with Windows – Oddvar Moe 02/02 14:00</a:t>
            </a:r>
            <a:br>
              <a:rPr lang="en-US" sz="1400" dirty="0">
                <a:solidFill>
                  <a:schemeClr val="accent5"/>
                </a:solidFill>
              </a:rPr>
            </a:br>
            <a:r>
              <a:rPr lang="en-US" sz="1400" dirty="0">
                <a:solidFill>
                  <a:schemeClr val="accent5"/>
                </a:solidFill>
              </a:rPr>
              <a:t>Stay ahead of cyber criminals – Watson for Cyber Security – Victor </a:t>
            </a:r>
            <a:r>
              <a:rPr lang="en-US" sz="1400" dirty="0" err="1">
                <a:solidFill>
                  <a:schemeClr val="accent5"/>
                </a:solidFill>
              </a:rPr>
              <a:t>Grane</a:t>
            </a:r>
            <a:r>
              <a:rPr lang="en-US" sz="1400" dirty="0">
                <a:solidFill>
                  <a:schemeClr val="accent5"/>
                </a:solidFill>
              </a:rPr>
              <a:t> 02/02 15:15</a:t>
            </a:r>
          </a:p>
          <a:p>
            <a:pPr marL="0" indent="0">
              <a:buNone/>
            </a:pPr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8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19406"/>
            <a:ext cx="8229600" cy="914400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THANK YOU ALL!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266007" y="1563688"/>
            <a:ext cx="8229600" cy="3282632"/>
          </a:xfrm>
        </p:spPr>
        <p:txBody>
          <a:bodyPr>
            <a:normAutofit fontScale="85000" lnSpcReduction="20000"/>
          </a:bodyPr>
          <a:lstStyle/>
          <a:p>
            <a:r>
              <a:rPr lang="nb-NO" dirty="0" err="1">
                <a:solidFill>
                  <a:schemeClr val="bg1"/>
                </a:solidFill>
              </a:rPr>
              <a:t>Shoutouts</a:t>
            </a:r>
            <a:r>
              <a:rPr lang="nb-NO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Empire/</a:t>
            </a:r>
            <a:r>
              <a:rPr lang="nb-NO" dirty="0" err="1">
                <a:solidFill>
                  <a:schemeClr val="bg1"/>
                </a:solidFill>
              </a:rPr>
              <a:t>PowerSploit</a:t>
            </a:r>
            <a:r>
              <a:rPr lang="nb-NO" dirty="0">
                <a:solidFill>
                  <a:schemeClr val="bg1"/>
                </a:solidFill>
              </a:rPr>
              <a:t> teams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Sean </a:t>
            </a:r>
            <a:r>
              <a:rPr lang="nb-NO" dirty="0" err="1">
                <a:solidFill>
                  <a:schemeClr val="bg1"/>
                </a:solidFill>
              </a:rPr>
              <a:t>Metcalf</a:t>
            </a:r>
            <a:r>
              <a:rPr lang="nb-NO" dirty="0">
                <a:solidFill>
                  <a:schemeClr val="bg1"/>
                </a:solidFill>
              </a:rPr>
              <a:t> (Adsecurity.org)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Ned </a:t>
            </a:r>
            <a:r>
              <a:rPr lang="nb-NO" dirty="0" err="1">
                <a:solidFill>
                  <a:schemeClr val="bg1"/>
                </a:solidFill>
              </a:rPr>
              <a:t>Pyle</a:t>
            </a:r>
            <a:endParaRPr lang="nb-NO" dirty="0">
              <a:solidFill>
                <a:schemeClr val="bg1"/>
              </a:solidFill>
            </a:endParaRPr>
          </a:p>
          <a:p>
            <a:pPr lvl="1"/>
            <a:r>
              <a:rPr lang="nb-NO" dirty="0">
                <a:solidFill>
                  <a:schemeClr val="bg1"/>
                </a:solidFill>
              </a:rPr>
              <a:t>Jessica Payne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Etienne </a:t>
            </a:r>
            <a:r>
              <a:rPr lang="nb-NO" dirty="0" err="1">
                <a:solidFill>
                  <a:schemeClr val="bg1"/>
                </a:solidFill>
              </a:rPr>
              <a:t>Stalmans</a:t>
            </a:r>
            <a:endParaRPr lang="nb-NO" dirty="0">
              <a:solidFill>
                <a:schemeClr val="bg1"/>
              </a:solidFill>
            </a:endParaRPr>
          </a:p>
          <a:p>
            <a:pPr lvl="1"/>
            <a:r>
              <a:rPr lang="nb-NO" dirty="0">
                <a:solidFill>
                  <a:schemeClr val="bg1"/>
                </a:solidFill>
              </a:rPr>
              <a:t>Matt Nelson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MS Security </a:t>
            </a:r>
            <a:r>
              <a:rPr lang="nb-NO" dirty="0" err="1">
                <a:solidFill>
                  <a:schemeClr val="bg1"/>
                </a:solidFill>
              </a:rPr>
              <a:t>guidance</a:t>
            </a:r>
            <a:r>
              <a:rPr lang="nb-NO" dirty="0">
                <a:solidFill>
                  <a:schemeClr val="bg1"/>
                </a:solidFill>
              </a:rPr>
              <a:t> team</a:t>
            </a:r>
          </a:p>
          <a:p>
            <a:pPr lvl="1"/>
            <a:r>
              <a:rPr lang="nb-NO" dirty="0">
                <a:solidFill>
                  <a:schemeClr val="bg1"/>
                </a:solidFill>
              </a:rPr>
              <a:t>+ </a:t>
            </a:r>
            <a:r>
              <a:rPr lang="nb-NO" dirty="0" err="1">
                <a:solidFill>
                  <a:schemeClr val="bg1"/>
                </a:solidFill>
              </a:rPr>
              <a:t>everyone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we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dirty="0" err="1">
                <a:solidFill>
                  <a:schemeClr val="bg1"/>
                </a:solidFill>
              </a:rPr>
              <a:t>forgot</a:t>
            </a:r>
            <a:r>
              <a:rPr lang="nb-NO" dirty="0">
                <a:solidFill>
                  <a:schemeClr val="bg1"/>
                </a:solidFill>
              </a:rPr>
              <a:t>…</a:t>
            </a:r>
          </a:p>
          <a:p>
            <a:pPr lvl="1"/>
            <a:endParaRPr lang="nb-NO" dirty="0">
              <a:solidFill>
                <a:schemeClr val="bg1"/>
              </a:solidFill>
            </a:endParaRPr>
          </a:p>
          <a:p>
            <a:pPr lvl="1"/>
            <a:endParaRPr lang="nb-NO" dirty="0">
              <a:solidFill>
                <a:schemeClr val="bg1"/>
              </a:solidFill>
            </a:endParaRPr>
          </a:p>
          <a:p>
            <a:pPr lvl="1"/>
            <a:r>
              <a:rPr lang="nb-NO" dirty="0">
                <a:solidFill>
                  <a:schemeClr val="bg1"/>
                </a:solidFill>
              </a:rPr>
              <a:t>Slides: github.com/</a:t>
            </a:r>
            <a:r>
              <a:rPr lang="nb-NO" dirty="0" err="1">
                <a:solidFill>
                  <a:schemeClr val="bg1"/>
                </a:solidFill>
              </a:rPr>
              <a:t>nordicinfrastructureconference</a:t>
            </a:r>
            <a:r>
              <a:rPr lang="nb-NO" dirty="0">
                <a:solidFill>
                  <a:schemeClr val="bg1"/>
                </a:solidFill>
              </a:rPr>
              <a:t>/2018 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dirty="0">
                <a:solidFill>
                  <a:schemeClr val="bg1"/>
                </a:solidFill>
              </a:rPr>
              <a:t>(bit.ly/2y7JhA3)</a:t>
            </a:r>
          </a:p>
        </p:txBody>
      </p:sp>
      <p:pic>
        <p:nvPicPr>
          <p:cNvPr id="3074" name="Picture 2" descr="Donald Trump Thank You GIF">
            <a:extLst>
              <a:ext uri="{FF2B5EF4-FFF2-40B4-BE49-F238E27FC236}">
                <a16:creationId xmlns:a16="http://schemas.microsoft.com/office/drawing/2014/main" id="{3C7392F8-0437-4F37-928A-DEFDC1410F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63688"/>
            <a:ext cx="4572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46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1427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Security is hard!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13396" y="821514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6" name="Bilde 5">
            <a:extLst>
              <a:ext uri="{FF2B5EF4-FFF2-40B4-BE49-F238E27FC236}">
                <a16:creationId xmlns:a16="http://schemas.microsoft.com/office/drawing/2014/main" id="{103B5E3D-0F90-43AC-BC7D-7D26CD87E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7" y="738387"/>
            <a:ext cx="3288507" cy="3897197"/>
          </a:xfrm>
          <a:prstGeom prst="rect">
            <a:avLst/>
          </a:prstGeom>
        </p:spPr>
      </p:pic>
      <p:pic>
        <p:nvPicPr>
          <p:cNvPr id="9" name="Bilde 8">
            <a:extLst>
              <a:ext uri="{FF2B5EF4-FFF2-40B4-BE49-F238E27FC236}">
                <a16:creationId xmlns:a16="http://schemas.microsoft.com/office/drawing/2014/main" id="{1CCF9C30-819C-4BA4-8094-3CE9D591F9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932" y="738387"/>
            <a:ext cx="2733127" cy="3647209"/>
          </a:xfrm>
          <a:prstGeom prst="rect">
            <a:avLst/>
          </a:prstGeom>
        </p:spPr>
      </p:pic>
      <p:pic>
        <p:nvPicPr>
          <p:cNvPr id="7" name="Bilde 6">
            <a:extLst>
              <a:ext uri="{FF2B5EF4-FFF2-40B4-BE49-F238E27FC236}">
                <a16:creationId xmlns:a16="http://schemas.microsoft.com/office/drawing/2014/main" id="{C885B447-9980-4DD3-8EBF-FE92DC572C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430" r="1855" b="11559"/>
          <a:stretch/>
        </p:blipFill>
        <p:spPr>
          <a:xfrm>
            <a:off x="2780038" y="609344"/>
            <a:ext cx="3959913" cy="38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7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8560"/>
            <a:ext cx="8229600" cy="914400"/>
          </a:xfrm>
        </p:spPr>
        <p:txBody>
          <a:bodyPr/>
          <a:lstStyle/>
          <a:p>
            <a:r>
              <a:rPr lang="nb-NO" sz="1800" dirty="0">
                <a:solidFill>
                  <a:schemeClr val="bg1"/>
                </a:solidFill>
              </a:rPr>
              <a:t>Purpose</a:t>
            </a:r>
            <a:r>
              <a:rPr lang="nb-NO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224444" y="1563688"/>
            <a:ext cx="8229600" cy="2663825"/>
          </a:xfrm>
        </p:spPr>
        <p:txBody>
          <a:bodyPr>
            <a:normAutofit/>
          </a:bodyPr>
          <a:lstStyle/>
          <a:p>
            <a:r>
              <a:rPr lang="nb-NO" dirty="0" err="1">
                <a:solidFill>
                  <a:schemeClr val="accent5"/>
                </a:solidFill>
              </a:rPr>
              <a:t>Methodology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Assumption</a:t>
            </a:r>
            <a:r>
              <a:rPr lang="nb-NO" dirty="0">
                <a:solidFill>
                  <a:schemeClr val="accent5"/>
                </a:solidFill>
              </a:rPr>
              <a:t> is </a:t>
            </a:r>
            <a:r>
              <a:rPr lang="nb-NO" dirty="0" err="1">
                <a:solidFill>
                  <a:schemeClr val="accent5"/>
                </a:solidFill>
              </a:rPr>
              <a:t>the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mother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of</a:t>
            </a:r>
            <a:r>
              <a:rPr lang="nb-NO" dirty="0">
                <a:solidFill>
                  <a:schemeClr val="accent5"/>
                </a:solidFill>
              </a:rPr>
              <a:t> all f***</a:t>
            </a:r>
            <a:r>
              <a:rPr lang="nb-NO" dirty="0" err="1">
                <a:solidFill>
                  <a:schemeClr val="accent5"/>
                </a:solidFill>
              </a:rPr>
              <a:t>ups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>
                <a:solidFill>
                  <a:schemeClr val="accent5"/>
                </a:solidFill>
              </a:rPr>
              <a:t>Knowledge </a:t>
            </a:r>
            <a:r>
              <a:rPr lang="nb-NO" dirty="0" err="1">
                <a:solidFill>
                  <a:schemeClr val="accent5"/>
                </a:solidFill>
              </a:rPr>
              <a:t>sharing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Provide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takeaways</a:t>
            </a:r>
            <a:r>
              <a:rPr lang="nb-NO" dirty="0">
                <a:solidFill>
                  <a:schemeClr val="accent5"/>
                </a:solidFill>
              </a:rPr>
              <a:t>!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1026" name="Picture 2" descr="Bilderesultat for meme assume">
            <a:extLst>
              <a:ext uri="{FF2B5EF4-FFF2-40B4-BE49-F238E27FC236}">
                <a16:creationId xmlns:a16="http://schemas.microsoft.com/office/drawing/2014/main" id="{EF0A7D9C-E154-41B9-ADE5-E9C3D262C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83" y="1241598"/>
            <a:ext cx="4083582" cy="29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21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8560"/>
            <a:ext cx="8229600" cy="914400"/>
          </a:xfrm>
        </p:spPr>
        <p:txBody>
          <a:bodyPr/>
          <a:lstStyle/>
          <a:p>
            <a:r>
              <a:rPr lang="nb-NO">
                <a:solidFill>
                  <a:schemeClr val="bg1"/>
                </a:solidFill>
              </a:rPr>
              <a:t>24-48 HOURS!</a:t>
            </a:r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224444" y="1563688"/>
            <a:ext cx="8229600" cy="2663825"/>
          </a:xfrm>
        </p:spPr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5" name="Picture 2" descr="Common Attack Timeline">
            <a:extLst>
              <a:ext uri="{FF2B5EF4-FFF2-40B4-BE49-F238E27FC236}">
                <a16:creationId xmlns:a16="http://schemas.microsoft.com/office/drawing/2014/main" id="{53F2657A-5BE1-4AE1-81D0-C97B2F06A1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08" y="1448683"/>
            <a:ext cx="8425784" cy="248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073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 err="1">
                <a:solidFill>
                  <a:schemeClr val="bg1"/>
                </a:solidFill>
              </a:rPr>
              <a:t>Threat</a:t>
            </a:r>
            <a:r>
              <a:rPr lang="nb-NO" sz="1800" dirty="0">
                <a:solidFill>
                  <a:schemeClr val="bg1"/>
                </a:solidFill>
              </a:rPr>
              <a:t> </a:t>
            </a:r>
            <a:r>
              <a:rPr lang="nb-NO" sz="1800" dirty="0" err="1">
                <a:solidFill>
                  <a:schemeClr val="bg1"/>
                </a:solidFill>
              </a:rPr>
              <a:t>model</a:t>
            </a:r>
            <a:endParaRPr lang="nb-NO" sz="1800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689956"/>
          </a:xfrm>
        </p:spPr>
        <p:txBody>
          <a:bodyPr>
            <a:normAutofit/>
          </a:bodyPr>
          <a:lstStyle/>
          <a:p>
            <a:r>
              <a:rPr lang="nb-NO" dirty="0">
                <a:solidFill>
                  <a:schemeClr val="accent5"/>
                </a:solidFill>
              </a:rPr>
              <a:t>«</a:t>
            </a:r>
            <a:r>
              <a:rPr lang="nb-NO" dirty="0" err="1">
                <a:solidFill>
                  <a:schemeClr val="accent5"/>
                </a:solidFill>
              </a:rPr>
              <a:t>Living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off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the</a:t>
            </a:r>
            <a:r>
              <a:rPr lang="nb-NO" dirty="0">
                <a:solidFill>
                  <a:schemeClr val="accent5"/>
                </a:solidFill>
              </a:rPr>
              <a:t> land»</a:t>
            </a:r>
          </a:p>
          <a:p>
            <a:r>
              <a:rPr lang="nb-NO" dirty="0">
                <a:solidFill>
                  <a:schemeClr val="accent5"/>
                </a:solidFill>
              </a:rPr>
              <a:t>Blend </a:t>
            </a:r>
            <a:r>
              <a:rPr lang="nb-NO" dirty="0" err="1">
                <a:solidFill>
                  <a:schemeClr val="accent5"/>
                </a:solidFill>
              </a:rPr>
              <a:t>into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the</a:t>
            </a:r>
            <a:r>
              <a:rPr lang="nb-NO" dirty="0">
                <a:solidFill>
                  <a:schemeClr val="accent5"/>
                </a:solidFill>
              </a:rPr>
              <a:t> </a:t>
            </a:r>
            <a:r>
              <a:rPr lang="nb-NO" dirty="0" err="1">
                <a:solidFill>
                  <a:schemeClr val="accent5"/>
                </a:solidFill>
              </a:rPr>
              <a:t>network</a:t>
            </a:r>
            <a:endParaRPr lang="nb-NO" dirty="0">
              <a:solidFill>
                <a:schemeClr val="accent5"/>
              </a:solidFill>
            </a:endParaRPr>
          </a:p>
          <a:p>
            <a:r>
              <a:rPr lang="nb-NO" dirty="0" err="1">
                <a:solidFill>
                  <a:schemeClr val="accent5"/>
                </a:solidFill>
              </a:rPr>
              <a:t>Stay</a:t>
            </a:r>
            <a:r>
              <a:rPr lang="nb-NO" dirty="0">
                <a:solidFill>
                  <a:schemeClr val="accent5"/>
                </a:solidFill>
              </a:rPr>
              <a:t> in </a:t>
            </a:r>
            <a:r>
              <a:rPr lang="nb-NO" dirty="0" err="1">
                <a:solidFill>
                  <a:schemeClr val="accent5"/>
                </a:solidFill>
              </a:rPr>
              <a:t>memory</a:t>
            </a:r>
            <a:endParaRPr lang="nb-NO" dirty="0">
              <a:solidFill>
                <a:schemeClr val="accent5"/>
              </a:solidFill>
            </a:endParaRPr>
          </a:p>
          <a:p>
            <a:endParaRPr lang="nb-NO" dirty="0">
              <a:solidFill>
                <a:schemeClr val="bg1"/>
              </a:solidFill>
              <a:hlinkClick r:id="rId4"/>
            </a:endParaRPr>
          </a:p>
          <a:p>
            <a:endParaRPr lang="nb-NO" dirty="0">
              <a:solidFill>
                <a:schemeClr val="bg1"/>
              </a:solidFill>
              <a:hlinkClick r:id="rId4"/>
            </a:endParaRPr>
          </a:p>
          <a:p>
            <a:endParaRPr lang="nb-NO" dirty="0">
              <a:solidFill>
                <a:schemeClr val="bg1"/>
              </a:solidFill>
              <a:hlinkClick r:id="rId4"/>
            </a:endParaRPr>
          </a:p>
          <a:p>
            <a:endParaRPr lang="nb-NO" dirty="0">
              <a:solidFill>
                <a:schemeClr val="bg1"/>
              </a:solidFill>
              <a:hlinkClick r:id="rId4"/>
            </a:endParaRPr>
          </a:p>
          <a:p>
            <a:pPr marL="0" indent="0">
              <a:buNone/>
            </a:pPr>
            <a:r>
              <a:rPr lang="nb-NO" sz="1200" dirty="0">
                <a:solidFill>
                  <a:schemeClr val="bg1"/>
                </a:solidFill>
                <a:hlinkClick r:id="rId4"/>
              </a:rPr>
              <a:t>https://www.symantec.com/content/dam/symantec/docs/security-center/white-papers/istr-living-off-the-land-and-fileless-attack-techniques-en.pdf</a:t>
            </a:r>
          </a:p>
          <a:p>
            <a:pPr marL="0" indent="0">
              <a:buNone/>
            </a:pPr>
            <a:r>
              <a:rPr lang="nb-NO" sz="1200" dirty="0">
                <a:solidFill>
                  <a:schemeClr val="bg1"/>
                </a:solidFill>
                <a:hlinkClick r:id="rId4"/>
              </a:rPr>
              <a:t>https://www.youtube.com/watch?time_continue=3&amp;v=j-r6UonEkUw</a:t>
            </a:r>
            <a:endParaRPr lang="nb-NO" sz="1200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  <a:p>
            <a:endParaRPr lang="nb-NO" dirty="0">
              <a:solidFill>
                <a:schemeClr val="bg1"/>
              </a:solidFill>
            </a:endParaRP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02C44F14-A351-48DB-B39F-A46C855DB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839" y="571457"/>
            <a:ext cx="3430801" cy="3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0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A683E-BADB-4B46-B90E-A1648250B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45" y="624475"/>
            <a:ext cx="6281910" cy="4602735"/>
          </a:xfrm>
          <a:prstGeom prst="rect">
            <a:avLst/>
          </a:prstGeom>
        </p:spPr>
      </p:pic>
      <p:pic>
        <p:nvPicPr>
          <p:cNvPr id="5" name="Bilde 4">
            <a:extLst>
              <a:ext uri="{FF2B5EF4-FFF2-40B4-BE49-F238E27FC236}">
                <a16:creationId xmlns:a16="http://schemas.microsoft.com/office/drawing/2014/main" id="{3CD3BBE8-A5D1-4492-BA35-FDD1A867F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532" y="966282"/>
            <a:ext cx="4490936" cy="402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1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1800" dirty="0">
                <a:solidFill>
                  <a:schemeClr val="bg1"/>
                </a:solidFill>
              </a:rPr>
              <a:t>Attacks and </a:t>
            </a:r>
            <a:r>
              <a:rPr lang="nb-NO" sz="1800" dirty="0" err="1">
                <a:solidFill>
                  <a:schemeClr val="bg1"/>
                </a:solidFill>
              </a:rPr>
              <a:t>mitigations</a:t>
            </a:r>
            <a:r>
              <a:rPr lang="nb-NO" sz="1800" dirty="0">
                <a:solidFill>
                  <a:schemeClr val="bg1"/>
                </a:solidFill>
              </a:rPr>
              <a:t>: </a:t>
            </a:r>
            <a:r>
              <a:rPr lang="nb-NO" sz="1800" dirty="0" err="1">
                <a:solidFill>
                  <a:schemeClr val="bg1"/>
                </a:solidFill>
              </a:rPr>
              <a:t>Round</a:t>
            </a:r>
            <a:r>
              <a:rPr lang="nb-NO" sz="18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dirty="0">
                <a:solidFill>
                  <a:schemeClr val="accent5"/>
                </a:solidFill>
              </a:rPr>
              <a:t>NTLM LEAK</a:t>
            </a:r>
          </a:p>
          <a:p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>
                <a:solidFill>
                  <a:schemeClr val="accent5"/>
                </a:solidFill>
              </a:rPr>
              <a:t>Macro – </a:t>
            </a:r>
            <a:r>
              <a:rPr lang="nb-NO" sz="2800" dirty="0" err="1">
                <a:solidFill>
                  <a:schemeClr val="accent5"/>
                </a:solidFill>
              </a:rPr>
              <a:t>Shellaccess</a:t>
            </a:r>
            <a:endParaRPr lang="nb-NO" sz="2800" dirty="0">
              <a:solidFill>
                <a:schemeClr val="accent5"/>
              </a:solidFill>
            </a:endParaRPr>
          </a:p>
          <a:p>
            <a:endParaRPr lang="nb-NO" sz="2800" dirty="0">
              <a:solidFill>
                <a:schemeClr val="accent5"/>
              </a:solidFill>
            </a:endParaRPr>
          </a:p>
          <a:p>
            <a:r>
              <a:rPr lang="nb-NO" sz="2800" dirty="0" err="1">
                <a:solidFill>
                  <a:schemeClr val="accent5"/>
                </a:solidFill>
              </a:rPr>
              <a:t>DDEAuto</a:t>
            </a:r>
            <a:r>
              <a:rPr lang="nb-NO" sz="2800" dirty="0">
                <a:solidFill>
                  <a:schemeClr val="accent5"/>
                </a:solidFill>
              </a:rPr>
              <a:t> - </a:t>
            </a:r>
            <a:r>
              <a:rPr lang="nb-NO" sz="2800" dirty="0" err="1">
                <a:solidFill>
                  <a:schemeClr val="accent5"/>
                </a:solidFill>
              </a:rPr>
              <a:t>Shellaccess</a:t>
            </a:r>
            <a:endParaRPr lang="nb-NO" sz="2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9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RSIDER / SEKSJO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pdatert PowerPoint mal.pptx" id="{6B0474A7-90E2-4442-B483-B522D3E90C22}" vid="{C20A1178-09E6-485A-983F-9A30353CA76E}"/>
    </a:ext>
  </a:extLst>
</a:theme>
</file>

<file path=ppt/theme/theme2.xml><?xml version="1.0" encoding="utf-8"?>
<a:theme xmlns:a="http://schemas.openxmlformats.org/drawingml/2006/main" name="SAMMENLIG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pdatert PowerPoint mal.pptx" id="{6B0474A7-90E2-4442-B483-B522D3E90C22}" vid="{2DAD482B-3D3B-48C8-8E6C-9578ADED4F05}"/>
    </a:ext>
  </a:extLst>
</a:theme>
</file>

<file path=ppt/theme/theme3.xml><?xml version="1.0" encoding="utf-8"?>
<a:theme xmlns:a="http://schemas.openxmlformats.org/drawingml/2006/main" name="TITTEL / INNHOL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pdatert PowerPoint mal.pptx" id="{6B0474A7-90E2-4442-B483-B522D3E90C22}" vid="{D4D4A4C3-BE18-4BF9-A79A-A0B969974E9F}"/>
    </a:ext>
  </a:extLst>
</a:theme>
</file>

<file path=ppt/theme/theme4.xml><?xml version="1.0" encoding="utf-8"?>
<a:theme xmlns:a="http://schemas.openxmlformats.org/drawingml/2006/main" name="KAPITTEL /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pdatert PowerPoint mal.pptx" id="{6B0474A7-90E2-4442-B483-B522D3E90C22}" vid="{F7670A84-DFD3-40BB-8CBE-624264A4C778}"/>
    </a:ext>
  </a:extLst>
</a:theme>
</file>

<file path=ppt/theme/theme5.xml><?xml version="1.0" encoding="utf-8"?>
<a:theme xmlns:a="http://schemas.openxmlformats.org/drawingml/2006/main" name="DIVER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ppdatert PowerPoint mal.pptx" id="{6B0474A7-90E2-4442-B483-B522D3E90C22}" vid="{9603FEB5-8EDD-410A-9A31-8D799BFDF92D}"/>
    </a:ext>
  </a:extLst>
</a:theme>
</file>

<file path=ppt/theme/theme6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347FB193DFE204F988A107D6532476E" ma:contentTypeVersion="5" ma:contentTypeDescription="Opprett et nytt dokument." ma:contentTypeScope="" ma:versionID="70db016fa5c29054ce69dc037e754972">
  <xsd:schema xmlns:xsd="http://www.w3.org/2001/XMLSchema" xmlns:xs="http://www.w3.org/2001/XMLSchema" xmlns:p="http://schemas.microsoft.com/office/2006/metadata/properties" xmlns:ns2="84ef2f6f-43d9-43a9-9262-f94c215eaf75" targetNamespace="http://schemas.microsoft.com/office/2006/metadata/properties" ma:root="true" ma:fieldsID="a637091ab95b04fa5c0e145206deea2c" ns2:_="">
    <xsd:import namespace="84ef2f6f-43d9-43a9-9262-f94c215eaf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f2f6f-43d9-43a9-9262-f94c215eaf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031B19-F3A0-4FD5-888D-A0DB800EB6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ef2f6f-43d9-43a9-9262-f94c215eaf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84ef2f6f-43d9-43a9-9262-f94c215eaf7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Oppdatert PowerPoint mal - Advania</Template>
  <TotalTime>11156</TotalTime>
  <Words>1044</Words>
  <Application>Microsoft Office PowerPoint</Application>
  <PresentationFormat>On-screen Show (16:9)</PresentationFormat>
  <Paragraphs>238</Paragraphs>
  <Slides>40</Slides>
  <Notes>40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6" baseType="lpstr">
      <vt:lpstr>Adelle</vt:lpstr>
      <vt:lpstr>Adelle EB</vt:lpstr>
      <vt:lpstr>Adelle Rg</vt:lpstr>
      <vt:lpstr>Adelle SB</vt:lpstr>
      <vt:lpstr>Arial</vt:lpstr>
      <vt:lpstr>Calibri</vt:lpstr>
      <vt:lpstr>Calibri Light</vt:lpstr>
      <vt:lpstr>Museo Sans 100</vt:lpstr>
      <vt:lpstr>Museo Sans 300</vt:lpstr>
      <vt:lpstr>Verdana</vt:lpstr>
      <vt:lpstr>FORSIDER / SEKSJONER</vt:lpstr>
      <vt:lpstr>SAMMENLIGNING</vt:lpstr>
      <vt:lpstr>TITTEL / INNHOLD</vt:lpstr>
      <vt:lpstr>KAPITTEL / TEMA</vt:lpstr>
      <vt:lpstr>DIVERSE</vt:lpstr>
      <vt:lpstr>PPT-mal_NIC</vt:lpstr>
      <vt:lpstr>PowerPoint Presentation</vt:lpstr>
      <vt:lpstr>Hardcore hacker vs Awesome IT-Pro   Battle Royale! </vt:lpstr>
      <vt:lpstr>Who we are</vt:lpstr>
      <vt:lpstr>Security is hard!</vt:lpstr>
      <vt:lpstr>Purpose </vt:lpstr>
      <vt:lpstr>24-48 HOURS!</vt:lpstr>
      <vt:lpstr>Threat model</vt:lpstr>
      <vt:lpstr>Environment</vt:lpstr>
      <vt:lpstr>Attacks and mitigations: Round 1</vt:lpstr>
      <vt:lpstr>Details about attacks – NTLM leak</vt:lpstr>
      <vt:lpstr>Details about attacks – NTLM leak</vt:lpstr>
      <vt:lpstr>DEMO – NTLM LEAKING </vt:lpstr>
      <vt:lpstr>Attacks round 1 </vt:lpstr>
      <vt:lpstr>Attacks round 1 </vt:lpstr>
      <vt:lpstr>Details about attacks – Macro</vt:lpstr>
      <vt:lpstr>Details about attacks – Macro</vt:lpstr>
      <vt:lpstr>DEMO – MACRO PHISHING MAIL</vt:lpstr>
      <vt:lpstr>Attacks round 1 </vt:lpstr>
      <vt:lpstr>Details about attacks – DDEAuto</vt:lpstr>
      <vt:lpstr>Details about attacks – DDEAuto</vt:lpstr>
      <vt:lpstr>DEMO – DDEAuto</vt:lpstr>
      <vt:lpstr>Attacks round 1 </vt:lpstr>
      <vt:lpstr>Mitigations – NTLM Blocking</vt:lpstr>
      <vt:lpstr>Mitigations – Office macro challenges</vt:lpstr>
      <vt:lpstr>Mitigations – Office macro exploits</vt:lpstr>
      <vt:lpstr>Mitigations – DDEAuto</vt:lpstr>
      <vt:lpstr>DEMO – Defense</vt:lpstr>
      <vt:lpstr>Attacks and mitigations: Round 2</vt:lpstr>
      <vt:lpstr>Details about attacks – Escalate privileges</vt:lpstr>
      <vt:lpstr>DEMO – Elevate privileges</vt:lpstr>
      <vt:lpstr>Details about attacks – Lateral movement</vt:lpstr>
      <vt:lpstr>DEMO – Lateral movement</vt:lpstr>
      <vt:lpstr>Mitigations: Round 2</vt:lpstr>
      <vt:lpstr>Mitigating lateral movement – Lateral Movement</vt:lpstr>
      <vt:lpstr>Mitigating lateral movement – LAPS</vt:lpstr>
      <vt:lpstr>Monitoring &amp; Detection – Sysmon</vt:lpstr>
      <vt:lpstr>Monitoring &amp; Detection – aka.ms/Weffles</vt:lpstr>
      <vt:lpstr>Defense in-depth</vt:lpstr>
      <vt:lpstr>THANK YOU ALL!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Hardcore hacker vs Awesome IT-PRO  - Battle Royale!</dc:title>
  <dc:creator>Oddvar Håland Moe</dc:creator>
  <cp:keywords/>
  <cp:lastModifiedBy>Karim El-Melhaoui</cp:lastModifiedBy>
  <cp:revision>20</cp:revision>
  <dcterms:created xsi:type="dcterms:W3CDTF">2017-12-19T09:56:06Z</dcterms:created>
  <dcterms:modified xsi:type="dcterms:W3CDTF">2018-02-01T12:32:16Z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0x0101003347FB193DFE204F988A107D6532476E</vt:lpwstr>
  </property>
  <property fmtid="{D5CDD505-2E9C-101B-9397-08002B2CF9AE}" pid="3" name="Division">
    <vt:lpwstr/>
  </property>
  <property fmtid="{D5CDD505-2E9C-101B-9397-08002B2CF9AE}" pid="4" name="DocumentType">
    <vt:lpwstr/>
  </property>
  <property fmtid="{D5CDD505-2E9C-101B-9397-08002B2CF9AE}" pid="5" name="Process">
    <vt:lpwstr>19;#Advania Basic|edf0ece2-4f79-4eee-9519-d61f83995de1</vt:lpwstr>
  </property>
  <property fmtid="{D5CDD505-2E9C-101B-9397-08002B2CF9AE}" pid="6" name="Responsible">
    <vt:lpwstr/>
  </property>
  <property fmtid="{D5CDD505-2E9C-101B-9397-08002B2CF9AE}" pid="7" name="TaxKeyword">
    <vt:lpwstr/>
  </property>
  <property fmtid="{D5CDD505-2E9C-101B-9397-08002B2CF9AE}" pid="8" name="TemplateResponsible">
    <vt:lpwstr/>
  </property>
  <property fmtid="{D5CDD505-2E9C-101B-9397-08002B2CF9AE}" pid="9" name="TaxKeywordTaxHTField">
    <vt:lpwstr/>
  </property>
</Properties>
</file>